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482" r:id="rId3"/>
    <p:sldId id="294" r:id="rId4"/>
    <p:sldId id="293" r:id="rId5"/>
    <p:sldId id="384" r:id="rId6"/>
    <p:sldId id="471" r:id="rId7"/>
    <p:sldId id="472" r:id="rId8"/>
    <p:sldId id="470" r:id="rId9"/>
    <p:sldId id="397" r:id="rId10"/>
    <p:sldId id="398" r:id="rId11"/>
    <p:sldId id="399" r:id="rId12"/>
    <p:sldId id="407" r:id="rId13"/>
    <p:sldId id="410" r:id="rId14"/>
    <p:sldId id="479" r:id="rId15"/>
    <p:sldId id="483" r:id="rId16"/>
    <p:sldId id="488" r:id="rId17"/>
    <p:sldId id="409" r:id="rId18"/>
    <p:sldId id="411" r:id="rId19"/>
    <p:sldId id="403" r:id="rId20"/>
    <p:sldId id="412" r:id="rId21"/>
    <p:sldId id="484" r:id="rId22"/>
    <p:sldId id="485" r:id="rId23"/>
    <p:sldId id="486" r:id="rId24"/>
    <p:sldId id="489" r:id="rId25"/>
    <p:sldId id="413" r:id="rId26"/>
    <p:sldId id="418" r:id="rId27"/>
    <p:sldId id="401" r:id="rId28"/>
    <p:sldId id="414" r:id="rId29"/>
    <p:sldId id="415" r:id="rId30"/>
    <p:sldId id="416" r:id="rId31"/>
    <p:sldId id="386" r:id="rId32"/>
    <p:sldId id="490" r:id="rId33"/>
    <p:sldId id="491" r:id="rId34"/>
    <p:sldId id="492" r:id="rId35"/>
    <p:sldId id="4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EC490-3626-694E-888C-0337F8A2D91B}" v="79" dt="2023-10-04T14:49:03.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27"/>
  </p:normalViewPr>
  <p:slideViewPr>
    <p:cSldViewPr snapToGrid="0">
      <p:cViewPr varScale="1">
        <p:scale>
          <a:sx n="119" d="100"/>
          <a:sy n="119"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56CEC490-3626-694E-888C-0337F8A2D91B}"/>
    <pc:docChg chg="undo redo custSel modSld">
      <pc:chgData name="Clements, William" userId="cbdb0636-a496-422a-8d40-98c53d494d26" providerId="ADAL" clId="{56CEC490-3626-694E-888C-0337F8A2D91B}" dt="2023-10-04T14:49:06.370" v="82" actId="1076"/>
      <pc:docMkLst>
        <pc:docMk/>
      </pc:docMkLst>
      <pc:sldChg chg="addSp modSp mod">
        <pc:chgData name="Clements, William" userId="cbdb0636-a496-422a-8d40-98c53d494d26" providerId="ADAL" clId="{56CEC490-3626-694E-888C-0337F8A2D91B}" dt="2023-10-04T14:49:06.370" v="82" actId="1076"/>
        <pc:sldMkLst>
          <pc:docMk/>
          <pc:sldMk cId="1585412637" sldId="256"/>
        </pc:sldMkLst>
        <pc:picChg chg="add mod">
          <ac:chgData name="Clements, William" userId="cbdb0636-a496-422a-8d40-98c53d494d26" providerId="ADAL" clId="{56CEC490-3626-694E-888C-0337F8A2D91B}" dt="2023-10-04T14:47:46.689" v="73" actId="14100"/>
          <ac:picMkLst>
            <pc:docMk/>
            <pc:sldMk cId="1585412637" sldId="256"/>
            <ac:picMk id="4" creationId="{022685AA-1C7F-049D-CFC1-B9418EDBA8AE}"/>
          </ac:picMkLst>
        </pc:picChg>
        <pc:picChg chg="add mod">
          <ac:chgData name="Clements, William" userId="cbdb0636-a496-422a-8d40-98c53d494d26" providerId="ADAL" clId="{56CEC490-3626-694E-888C-0337F8A2D91B}" dt="2023-10-04T14:48:52.287" v="80" actId="1076"/>
          <ac:picMkLst>
            <pc:docMk/>
            <pc:sldMk cId="1585412637" sldId="256"/>
            <ac:picMk id="5" creationId="{05DD142A-9428-9AD3-697D-25F4C18CD6FE}"/>
          </ac:picMkLst>
        </pc:picChg>
        <pc:picChg chg="add mod">
          <ac:chgData name="Clements, William" userId="cbdb0636-a496-422a-8d40-98c53d494d26" providerId="ADAL" clId="{56CEC490-3626-694E-888C-0337F8A2D91B}" dt="2023-10-04T14:48:47.455" v="77" actId="1076"/>
          <ac:picMkLst>
            <pc:docMk/>
            <pc:sldMk cId="1585412637" sldId="256"/>
            <ac:picMk id="6" creationId="{D8516ADA-9E67-0FC3-3C94-DF2D944A9DF0}"/>
          </ac:picMkLst>
        </pc:picChg>
        <pc:picChg chg="add mod">
          <ac:chgData name="Clements, William" userId="cbdb0636-a496-422a-8d40-98c53d494d26" providerId="ADAL" clId="{56CEC490-3626-694E-888C-0337F8A2D91B}" dt="2023-10-04T14:49:06.370" v="82" actId="1076"/>
          <ac:picMkLst>
            <pc:docMk/>
            <pc:sldMk cId="1585412637" sldId="256"/>
            <ac:picMk id="7" creationId="{DF017182-D45A-AD1E-9870-9A51ECF4EC50}"/>
          </ac:picMkLst>
        </pc:picChg>
      </pc:sldChg>
      <pc:sldChg chg="modSp mod">
        <pc:chgData name="Clements, William" userId="cbdb0636-a496-422a-8d40-98c53d494d26" providerId="ADAL" clId="{56CEC490-3626-694E-888C-0337F8A2D91B}" dt="2023-10-04T14:13:54.237" v="10" actId="1076"/>
        <pc:sldMkLst>
          <pc:docMk/>
          <pc:sldMk cId="797587359" sldId="294"/>
        </pc:sldMkLst>
        <pc:spChg chg="mod">
          <ac:chgData name="Clements, William" userId="cbdb0636-a496-422a-8d40-98c53d494d26" providerId="ADAL" clId="{56CEC490-3626-694E-888C-0337F8A2D91B}" dt="2023-10-04T14:13:54.237" v="10" actId="1076"/>
          <ac:spMkLst>
            <pc:docMk/>
            <pc:sldMk cId="797587359" sldId="294"/>
            <ac:spMk id="7" creationId="{F3743546-FCEA-115F-B867-49A66BFEA801}"/>
          </ac:spMkLst>
        </pc:spChg>
      </pc:sldChg>
      <pc:sldChg chg="modSp mod">
        <pc:chgData name="Clements, William" userId="cbdb0636-a496-422a-8d40-98c53d494d26" providerId="ADAL" clId="{56CEC490-3626-694E-888C-0337F8A2D91B}" dt="2023-10-04T14:13:54.836" v="11" actId="13822"/>
        <pc:sldMkLst>
          <pc:docMk/>
          <pc:sldMk cId="2315391679" sldId="384"/>
        </pc:sldMkLst>
        <pc:spChg chg="mod">
          <ac:chgData name="Clements, William" userId="cbdb0636-a496-422a-8d40-98c53d494d26" providerId="ADAL" clId="{56CEC490-3626-694E-888C-0337F8A2D91B}" dt="2023-10-04T14:13:54.836" v="11" actId="13822"/>
          <ac:spMkLst>
            <pc:docMk/>
            <pc:sldMk cId="2315391679" sldId="384"/>
            <ac:spMk id="11" creationId="{E3152761-A07E-4384-1623-F0058599A103}"/>
          </ac:spMkLst>
        </pc:spChg>
      </pc:sldChg>
      <pc:sldChg chg="addSp delSp modSp mod">
        <pc:chgData name="Clements, William" userId="cbdb0636-a496-422a-8d40-98c53d494d26" providerId="ADAL" clId="{56CEC490-3626-694E-888C-0337F8A2D91B}" dt="2023-10-04T14:16:52.153" v="36"/>
        <pc:sldMkLst>
          <pc:docMk/>
          <pc:sldMk cId="2653214054" sldId="397"/>
        </pc:sldMkLst>
        <pc:spChg chg="add del mod">
          <ac:chgData name="Clements, William" userId="cbdb0636-a496-422a-8d40-98c53d494d26" providerId="ADAL" clId="{56CEC490-3626-694E-888C-0337F8A2D91B}" dt="2023-10-04T14:15:03.158" v="25" actId="1076"/>
          <ac:spMkLst>
            <pc:docMk/>
            <pc:sldMk cId="2653214054" sldId="397"/>
            <ac:spMk id="4" creationId="{2B1C424D-8366-1BBE-283D-8F04B9332C04}"/>
          </ac:spMkLst>
        </pc:spChg>
        <pc:spChg chg="add mod">
          <ac:chgData name="Clements, William" userId="cbdb0636-a496-422a-8d40-98c53d494d26" providerId="ADAL" clId="{56CEC490-3626-694E-888C-0337F8A2D91B}" dt="2023-10-04T14:14:57.237" v="24" actId="1076"/>
          <ac:spMkLst>
            <pc:docMk/>
            <pc:sldMk cId="2653214054" sldId="397"/>
            <ac:spMk id="6" creationId="{BDBFA515-A360-0E86-0D65-5868D0777DF3}"/>
          </ac:spMkLst>
        </pc:spChg>
        <pc:spChg chg="add mod">
          <ac:chgData name="Clements, William" userId="cbdb0636-a496-422a-8d40-98c53d494d26" providerId="ADAL" clId="{56CEC490-3626-694E-888C-0337F8A2D91B}" dt="2023-10-04T14:15:22.629" v="28" actId="1076"/>
          <ac:spMkLst>
            <pc:docMk/>
            <pc:sldMk cId="2653214054" sldId="397"/>
            <ac:spMk id="11" creationId="{551795F6-7DE1-8E84-EFF1-236C8B94F4EF}"/>
          </ac:spMkLst>
        </pc:spChg>
        <pc:spChg chg="add mod">
          <ac:chgData name="Clements, William" userId="cbdb0636-a496-422a-8d40-98c53d494d26" providerId="ADAL" clId="{56CEC490-3626-694E-888C-0337F8A2D91B}" dt="2023-10-04T14:16:14.658" v="32" actId="1076"/>
          <ac:spMkLst>
            <pc:docMk/>
            <pc:sldMk cId="2653214054" sldId="397"/>
            <ac:spMk id="13" creationId="{AAFF0655-35B0-084C-878E-0304CF5FD5DC}"/>
          </ac:spMkLst>
        </pc:spChg>
        <pc:spChg chg="mod">
          <ac:chgData name="Clements, William" userId="cbdb0636-a496-422a-8d40-98c53d494d26" providerId="ADAL" clId="{56CEC490-3626-694E-888C-0337F8A2D91B}" dt="2023-10-04T14:13:30.377" v="3"/>
          <ac:spMkLst>
            <pc:docMk/>
            <pc:sldMk cId="2653214054" sldId="397"/>
            <ac:spMk id="398" creationId="{00000000-0000-0000-0000-000000000000}"/>
          </ac:spMkLst>
        </pc:spChg>
        <pc:picChg chg="add mod">
          <ac:chgData name="Clements, William" userId="cbdb0636-a496-422a-8d40-98c53d494d26" providerId="ADAL" clId="{56CEC490-3626-694E-888C-0337F8A2D91B}" dt="2023-10-04T14:16:52.153" v="36"/>
          <ac:picMkLst>
            <pc:docMk/>
            <pc:sldMk cId="2653214054" sldId="397"/>
            <ac:picMk id="14" creationId="{DB7A2EA2-74F2-AE94-30EC-17395B27F40C}"/>
          </ac:picMkLst>
        </pc:picChg>
        <pc:picChg chg="del mod">
          <ac:chgData name="Clements, William" userId="cbdb0636-a496-422a-8d40-98c53d494d26" providerId="ADAL" clId="{56CEC490-3626-694E-888C-0337F8A2D91B}" dt="2023-10-04T14:16:48.885" v="35" actId="478"/>
          <ac:picMkLst>
            <pc:docMk/>
            <pc:sldMk cId="2653214054" sldId="397"/>
            <ac:picMk id="401" creationId="{00000000-0000-0000-0000-000000000000}"/>
          </ac:picMkLst>
        </pc:picChg>
      </pc:sldChg>
      <pc:sldChg chg="modSp mod">
        <pc:chgData name="Clements, William" userId="cbdb0636-a496-422a-8d40-98c53d494d26" providerId="ADAL" clId="{56CEC490-3626-694E-888C-0337F8A2D91B}" dt="2023-10-04T14:16:25.475" v="33" actId="1076"/>
        <pc:sldMkLst>
          <pc:docMk/>
          <pc:sldMk cId="2301324424" sldId="398"/>
        </pc:sldMkLst>
        <pc:picChg chg="mod">
          <ac:chgData name="Clements, William" userId="cbdb0636-a496-422a-8d40-98c53d494d26" providerId="ADAL" clId="{56CEC490-3626-694E-888C-0337F8A2D91B}" dt="2023-10-04T14:16:25.475" v="33" actId="1076"/>
          <ac:picMkLst>
            <pc:docMk/>
            <pc:sldMk cId="2301324424" sldId="398"/>
            <ac:picMk id="401" creationId="{00000000-0000-0000-0000-000000000000}"/>
          </ac:picMkLst>
        </pc:picChg>
      </pc:sldChg>
      <pc:sldChg chg="addSp delSp modSp mod">
        <pc:chgData name="Clements, William" userId="cbdb0636-a496-422a-8d40-98c53d494d26" providerId="ADAL" clId="{56CEC490-3626-694E-888C-0337F8A2D91B}" dt="2023-10-04T14:18:13.668" v="55" actId="1076"/>
        <pc:sldMkLst>
          <pc:docMk/>
          <pc:sldMk cId="2949216738" sldId="410"/>
        </pc:sldMkLst>
        <pc:spChg chg="mod">
          <ac:chgData name="Clements, William" userId="cbdb0636-a496-422a-8d40-98c53d494d26" providerId="ADAL" clId="{56CEC490-3626-694E-888C-0337F8A2D91B}" dt="2023-10-04T14:17:33.444" v="50" actId="27636"/>
          <ac:spMkLst>
            <pc:docMk/>
            <pc:sldMk cId="2949216738" sldId="410"/>
            <ac:spMk id="3" creationId="{4B9A493A-32EE-9105-8411-8FCBB98616DB}"/>
          </ac:spMkLst>
        </pc:spChg>
        <pc:spChg chg="add del mod">
          <ac:chgData name="Clements, William" userId="cbdb0636-a496-422a-8d40-98c53d494d26" providerId="ADAL" clId="{56CEC490-3626-694E-888C-0337F8A2D91B}" dt="2023-10-04T14:18:03.874" v="52"/>
          <ac:spMkLst>
            <pc:docMk/>
            <pc:sldMk cId="2949216738" sldId="410"/>
            <ac:spMk id="6" creationId="{43663A6F-B618-9F4C-A7E7-17CF54BDFF72}"/>
          </ac:spMkLst>
        </pc:spChg>
        <pc:spChg chg="add del mod">
          <ac:chgData name="Clements, William" userId="cbdb0636-a496-422a-8d40-98c53d494d26" providerId="ADAL" clId="{56CEC490-3626-694E-888C-0337F8A2D91B}" dt="2023-10-04T14:18:03.874" v="52"/>
          <ac:spMkLst>
            <pc:docMk/>
            <pc:sldMk cId="2949216738" sldId="410"/>
            <ac:spMk id="7" creationId="{2C91466C-D9DA-8D21-2541-EADA4C6FAC94}"/>
          </ac:spMkLst>
        </pc:spChg>
        <pc:spChg chg="add del mod">
          <ac:chgData name="Clements, William" userId="cbdb0636-a496-422a-8d40-98c53d494d26" providerId="ADAL" clId="{56CEC490-3626-694E-888C-0337F8A2D91B}" dt="2023-10-04T14:18:03.874" v="52"/>
          <ac:spMkLst>
            <pc:docMk/>
            <pc:sldMk cId="2949216738" sldId="410"/>
            <ac:spMk id="8" creationId="{74E55FE5-EB21-B873-A27F-17CF1F2F7922}"/>
          </ac:spMkLst>
        </pc:spChg>
        <pc:picChg chg="add del mod">
          <ac:chgData name="Clements, William" userId="cbdb0636-a496-422a-8d40-98c53d494d26" providerId="ADAL" clId="{56CEC490-3626-694E-888C-0337F8A2D91B}" dt="2023-10-04T14:18:03.874" v="52"/>
          <ac:picMkLst>
            <pc:docMk/>
            <pc:sldMk cId="2949216738" sldId="410"/>
            <ac:picMk id="5" creationId="{FE37611F-5945-2063-17A3-345679111776}"/>
          </ac:picMkLst>
        </pc:picChg>
        <pc:picChg chg="add mod">
          <ac:chgData name="Clements, William" userId="cbdb0636-a496-422a-8d40-98c53d494d26" providerId="ADAL" clId="{56CEC490-3626-694E-888C-0337F8A2D91B}" dt="2023-10-04T14:18:13.668" v="55" actId="1076"/>
          <ac:picMkLst>
            <pc:docMk/>
            <pc:sldMk cId="2949216738" sldId="410"/>
            <ac:picMk id="9" creationId="{A75B86CA-64C4-C3EC-4EB6-1ADF2413ACBC}"/>
          </ac:picMkLst>
        </pc:picChg>
      </pc:sldChg>
      <pc:sldChg chg="modSp mod">
        <pc:chgData name="Clements, William" userId="cbdb0636-a496-422a-8d40-98c53d494d26" providerId="ADAL" clId="{56CEC490-3626-694E-888C-0337F8A2D91B}" dt="2023-10-04T14:20:17.566" v="60" actId="1076"/>
        <pc:sldMkLst>
          <pc:docMk/>
          <pc:sldMk cId="3011970310" sldId="411"/>
        </pc:sldMkLst>
        <pc:picChg chg="mod">
          <ac:chgData name="Clements, William" userId="cbdb0636-a496-422a-8d40-98c53d494d26" providerId="ADAL" clId="{56CEC490-3626-694E-888C-0337F8A2D91B}" dt="2023-10-04T14:20:17.566" v="60" actId="1076"/>
          <ac:picMkLst>
            <pc:docMk/>
            <pc:sldMk cId="3011970310" sldId="411"/>
            <ac:picMk id="4" creationId="{03BB4EE7-7152-137D-EBB9-85E6CE6631F5}"/>
          </ac:picMkLst>
        </pc:picChg>
      </pc:sldChg>
      <pc:sldChg chg="addSp modSp">
        <pc:chgData name="Clements, William" userId="cbdb0636-a496-422a-8d40-98c53d494d26" providerId="ADAL" clId="{56CEC490-3626-694E-888C-0337F8A2D91B}" dt="2023-10-04T14:18:54.929" v="56"/>
        <pc:sldMkLst>
          <pc:docMk/>
          <pc:sldMk cId="1386409785" sldId="479"/>
        </pc:sldMkLst>
        <pc:picChg chg="add mod">
          <ac:chgData name="Clements, William" userId="cbdb0636-a496-422a-8d40-98c53d494d26" providerId="ADAL" clId="{56CEC490-3626-694E-888C-0337F8A2D91B}" dt="2023-10-04T14:18:54.929" v="56"/>
          <ac:picMkLst>
            <pc:docMk/>
            <pc:sldMk cId="1386409785" sldId="479"/>
            <ac:picMk id="4" creationId="{3E9899DB-83B0-71A2-F36E-CD805E2BFDEF}"/>
          </ac:picMkLst>
        </pc:picChg>
      </pc:sldChg>
      <pc:sldChg chg="addSp modSp mod">
        <pc:chgData name="Clements, William" userId="cbdb0636-a496-422a-8d40-98c53d494d26" providerId="ADAL" clId="{56CEC490-3626-694E-888C-0337F8A2D91B}" dt="2023-10-04T14:19:33.828" v="59"/>
        <pc:sldMkLst>
          <pc:docMk/>
          <pc:sldMk cId="3214423100" sldId="483"/>
        </pc:sldMkLst>
        <pc:spChg chg="add mod">
          <ac:chgData name="Clements, William" userId="cbdb0636-a496-422a-8d40-98c53d494d26" providerId="ADAL" clId="{56CEC490-3626-694E-888C-0337F8A2D91B}" dt="2023-10-04T14:19:29.810" v="58" actId="1076"/>
          <ac:spMkLst>
            <pc:docMk/>
            <pc:sldMk cId="3214423100" sldId="483"/>
            <ac:spMk id="6" creationId="{6DD69D22-9D7C-A013-3CA5-C09A2BC6CC65}"/>
          </ac:spMkLst>
        </pc:spChg>
        <pc:picChg chg="add mod">
          <ac:chgData name="Clements, William" userId="cbdb0636-a496-422a-8d40-98c53d494d26" providerId="ADAL" clId="{56CEC490-3626-694E-888C-0337F8A2D91B}" dt="2023-10-04T14:19:33.828" v="59"/>
          <ac:picMkLst>
            <pc:docMk/>
            <pc:sldMk cId="3214423100" sldId="483"/>
            <ac:picMk id="7" creationId="{B5F3D888-CA84-87A2-FC6F-C992AFB98E28}"/>
          </ac:picMkLst>
        </pc:picChg>
      </pc:sldChg>
      <pc:sldChg chg="addSp modSp mod modAnim">
        <pc:chgData name="Clements, William" userId="cbdb0636-a496-422a-8d40-98c53d494d26" providerId="ADAL" clId="{56CEC490-3626-694E-888C-0337F8A2D91B}" dt="2023-10-04T14:22:33.646" v="64" actId="1076"/>
        <pc:sldMkLst>
          <pc:docMk/>
          <pc:sldMk cId="1170231570" sldId="490"/>
        </pc:sldMkLst>
        <pc:picChg chg="add mod">
          <ac:chgData name="Clements, William" userId="cbdb0636-a496-422a-8d40-98c53d494d26" providerId="ADAL" clId="{56CEC490-3626-694E-888C-0337F8A2D91B}" dt="2023-10-04T14:22:33.646" v="64" actId="1076"/>
          <ac:picMkLst>
            <pc:docMk/>
            <pc:sldMk cId="1170231570" sldId="490"/>
            <ac:picMk id="5" creationId="{8743A69D-D7D2-BC47-EADE-B7D9CD4A5462}"/>
          </ac:picMkLst>
        </pc:picChg>
        <pc:picChg chg="add mod">
          <ac:chgData name="Clements, William" userId="cbdb0636-a496-422a-8d40-98c53d494d26" providerId="ADAL" clId="{56CEC490-3626-694E-888C-0337F8A2D91B}" dt="2023-10-04T14:22:29.700" v="63" actId="1076"/>
          <ac:picMkLst>
            <pc:docMk/>
            <pc:sldMk cId="1170231570" sldId="490"/>
            <ac:picMk id="6" creationId="{7124C94E-B9CC-1973-3284-4D4A83D9B652}"/>
          </ac:picMkLst>
        </pc:picChg>
      </pc:sldChg>
      <pc:sldChg chg="addSp modSp mod modAnim">
        <pc:chgData name="Clements, William" userId="cbdb0636-a496-422a-8d40-98c53d494d26" providerId="ADAL" clId="{56CEC490-3626-694E-888C-0337F8A2D91B}" dt="2023-10-04T14:22:52.929" v="69" actId="1076"/>
        <pc:sldMkLst>
          <pc:docMk/>
          <pc:sldMk cId="1413957869" sldId="491"/>
        </pc:sldMkLst>
        <pc:picChg chg="mod">
          <ac:chgData name="Clements, William" userId="cbdb0636-a496-422a-8d40-98c53d494d26" providerId="ADAL" clId="{56CEC490-3626-694E-888C-0337F8A2D91B}" dt="2023-10-04T14:22:52.929" v="69" actId="1076"/>
          <ac:picMkLst>
            <pc:docMk/>
            <pc:sldMk cId="1413957869" sldId="491"/>
            <ac:picMk id="4" creationId="{41E45175-BF1D-1B35-0111-969E0A19E180}"/>
          </ac:picMkLst>
        </pc:picChg>
        <pc:picChg chg="add mod">
          <ac:chgData name="Clements, William" userId="cbdb0636-a496-422a-8d40-98c53d494d26" providerId="ADAL" clId="{56CEC490-3626-694E-888C-0337F8A2D91B}" dt="2023-10-04T14:22:38.566" v="65"/>
          <ac:picMkLst>
            <pc:docMk/>
            <pc:sldMk cId="1413957869" sldId="491"/>
            <ac:picMk id="5" creationId="{EB6DFC9A-850F-9C1A-5B53-329AC52499FF}"/>
          </ac:picMkLst>
        </pc:picChg>
        <pc:picChg chg="add mod">
          <ac:chgData name="Clements, William" userId="cbdb0636-a496-422a-8d40-98c53d494d26" providerId="ADAL" clId="{56CEC490-3626-694E-888C-0337F8A2D91B}" dt="2023-10-04T14:22:38.566" v="65"/>
          <ac:picMkLst>
            <pc:docMk/>
            <pc:sldMk cId="1413957869" sldId="491"/>
            <ac:picMk id="6" creationId="{CDB13952-219D-170D-241C-17361A195E56}"/>
          </ac:picMkLst>
        </pc:picChg>
      </pc:sldChg>
      <pc:sldChg chg="addSp modSp modAnim">
        <pc:chgData name="Clements, William" userId="cbdb0636-a496-422a-8d40-98c53d494d26" providerId="ADAL" clId="{56CEC490-3626-694E-888C-0337F8A2D91B}" dt="2023-10-04T14:22:57.382" v="70"/>
        <pc:sldMkLst>
          <pc:docMk/>
          <pc:sldMk cId="3437678812" sldId="492"/>
        </pc:sldMkLst>
        <pc:picChg chg="add mod">
          <ac:chgData name="Clements, William" userId="cbdb0636-a496-422a-8d40-98c53d494d26" providerId="ADAL" clId="{56CEC490-3626-694E-888C-0337F8A2D91B}" dt="2023-10-04T14:22:57.382" v="70"/>
          <ac:picMkLst>
            <pc:docMk/>
            <pc:sldMk cId="3437678812" sldId="492"/>
            <ac:picMk id="5" creationId="{CB9B29B3-6E85-93A7-21C8-0E0A0617C110}"/>
          </ac:picMkLst>
        </pc:picChg>
        <pc:picChg chg="add mod">
          <ac:chgData name="Clements, William" userId="cbdb0636-a496-422a-8d40-98c53d494d26" providerId="ADAL" clId="{56CEC490-3626-694E-888C-0337F8A2D91B}" dt="2023-10-04T14:22:57.382" v="70"/>
          <ac:picMkLst>
            <pc:docMk/>
            <pc:sldMk cId="3437678812" sldId="492"/>
            <ac:picMk id="6" creationId="{0D4CC799-C158-4E82-B3E8-312747FA2E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0FB2E-9265-A043-89E7-5AA2701F8128}"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E88BD-1D0E-CD42-A8EE-EA23148AB120}" type="slidenum">
              <a:rPr lang="en-US" smtClean="0"/>
              <a:t>‹#›</a:t>
            </a:fld>
            <a:endParaRPr lang="en-US"/>
          </a:p>
        </p:txBody>
      </p:sp>
    </p:spTree>
    <p:extLst>
      <p:ext uri="{BB962C8B-B14F-4D97-AF65-F5344CB8AC3E}">
        <p14:creationId xmlns:p14="http://schemas.microsoft.com/office/powerpoint/2010/main" val="38046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2330E-FF90-E44E-82CF-7A3EFCA05409}" type="slidenum">
              <a:rPr lang="en-US" smtClean="0"/>
              <a:t>7</a:t>
            </a:fld>
            <a:endParaRPr lang="en-US"/>
          </a:p>
        </p:txBody>
      </p:sp>
    </p:spTree>
    <p:extLst>
      <p:ext uri="{BB962C8B-B14F-4D97-AF65-F5344CB8AC3E}">
        <p14:creationId xmlns:p14="http://schemas.microsoft.com/office/powerpoint/2010/main" val="325744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19B603-209E-FF42-8F10-238F936E567D}"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1724317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9B603-209E-FF42-8F10-238F936E567D}"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138447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9B603-209E-FF42-8F10-238F936E567D}"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301990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9B603-209E-FF42-8F10-238F936E567D}"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280914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19B603-209E-FF42-8F10-238F936E567D}"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21018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19B603-209E-FF42-8F10-238F936E567D}"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296073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19B603-209E-FF42-8F10-238F936E567D}" type="datetimeFigureOut">
              <a:rPr lang="en-US" smtClean="0"/>
              <a:t>10/4/23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1581843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19B603-209E-FF42-8F10-238F936E567D}" type="datetimeFigureOut">
              <a:rPr lang="en-US" smtClean="0"/>
              <a:t>10/4/23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307972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9B603-209E-FF42-8F10-238F936E567D}" type="datetimeFigureOut">
              <a:rPr lang="en-US" smtClean="0"/>
              <a:t>10/4/23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246484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19B603-209E-FF42-8F10-238F936E567D}"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227835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19B603-209E-FF42-8F10-238F936E567D}"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D5D5D-30C1-404A-993B-451299B56BB0}" type="slidenum">
              <a:rPr lang="en-US" smtClean="0"/>
              <a:t>‹#›</a:t>
            </a:fld>
            <a:endParaRPr lang="en-US"/>
          </a:p>
        </p:txBody>
      </p:sp>
    </p:spTree>
    <p:extLst>
      <p:ext uri="{BB962C8B-B14F-4D97-AF65-F5344CB8AC3E}">
        <p14:creationId xmlns:p14="http://schemas.microsoft.com/office/powerpoint/2010/main" val="333150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9B603-209E-FF42-8F10-238F936E567D}" type="datetimeFigureOut">
              <a:rPr lang="en-US" smtClean="0"/>
              <a:t>10/4/23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D5D5D-30C1-404A-993B-451299B56BB0}" type="slidenum">
              <a:rPr lang="en-US" smtClean="0"/>
              <a:t>‹#›</a:t>
            </a:fld>
            <a:endParaRPr lang="en-US"/>
          </a:p>
        </p:txBody>
      </p:sp>
    </p:spTree>
    <p:extLst>
      <p:ext uri="{BB962C8B-B14F-4D97-AF65-F5344CB8AC3E}">
        <p14:creationId xmlns:p14="http://schemas.microsoft.com/office/powerpoint/2010/main" val="17629853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20.pn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90.png"/><Relationship Id="rId4" Type="http://schemas.openxmlformats.org/officeDocument/2006/relationships/image" Target="../media/image38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learn.zybooks.com/zybook/BYUICSE280Fall2023/chapter/4/section/6"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hyperlink" Target="https://colab.research.google.com/github/byui-cse/cse280-course-notebooks/blob/main/examples/examples-w05-functions.ipynb"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colab.research.google.com/github/byui-cse/cse280-course-notebooks/blob/main/examples/examples-w05-functions.ipynb"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7.png"/><Relationship Id="rId5" Type="http://schemas.openxmlformats.org/officeDocument/2006/relationships/image" Target="../media/image190.png"/><Relationship Id="rId10"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3.tif"/><Relationship Id="rId5"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20DD-9B0C-AA8D-7B38-EC867CCE923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84AB5E4-B748-4BAE-EE5B-37BCA9563E04}"/>
              </a:ext>
            </a:extLst>
          </p:cNvPr>
          <p:cNvSpPr>
            <a:spLocks noGrp="1"/>
          </p:cNvSpPr>
          <p:nvPr>
            <p:ph type="subTitle" idx="1"/>
          </p:nvPr>
        </p:nvSpPr>
        <p:spPr/>
        <p:txBody>
          <a:bodyPr/>
          <a:lstStyle/>
          <a:p>
            <a:endParaRPr lang="en-US"/>
          </a:p>
        </p:txBody>
      </p:sp>
      <p:pic>
        <p:nvPicPr>
          <p:cNvPr id="4" name="Picture 3" descr="A black lego block with red arrows&#10;&#10;Description automatically generated">
            <a:extLst>
              <a:ext uri="{FF2B5EF4-FFF2-40B4-BE49-F238E27FC236}">
                <a16:creationId xmlns:a16="http://schemas.microsoft.com/office/drawing/2014/main" id="{022685AA-1C7F-049D-CFC1-B9418EDBA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76" y="172122"/>
            <a:ext cx="2931459" cy="3411486"/>
          </a:xfrm>
          <a:prstGeom prst="rect">
            <a:avLst/>
          </a:prstGeom>
        </p:spPr>
      </p:pic>
      <p:pic>
        <p:nvPicPr>
          <p:cNvPr id="5" name="Picture 4" descr="A red sign with white text&#10;&#10;Description automatically generated">
            <a:extLst>
              <a:ext uri="{FF2B5EF4-FFF2-40B4-BE49-F238E27FC236}">
                <a16:creationId xmlns:a16="http://schemas.microsoft.com/office/drawing/2014/main" id="{05DD142A-9428-9AD3-697D-25F4C18CD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282" y="3429000"/>
            <a:ext cx="3675530" cy="2600437"/>
          </a:xfrm>
          <a:prstGeom prst="rect">
            <a:avLst/>
          </a:prstGeom>
        </p:spPr>
      </p:pic>
      <p:pic>
        <p:nvPicPr>
          <p:cNvPr id="6" name="Picture 5" descr="A person holding a variety of electronics&#10;&#10;Description automatically generated">
            <a:extLst>
              <a:ext uri="{FF2B5EF4-FFF2-40B4-BE49-F238E27FC236}">
                <a16:creationId xmlns:a16="http://schemas.microsoft.com/office/drawing/2014/main" id="{D8516ADA-9E67-0FC3-3C94-DF2D944A9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407" y="427921"/>
            <a:ext cx="2286000" cy="2828041"/>
          </a:xfrm>
          <a:prstGeom prst="rect">
            <a:avLst/>
          </a:prstGeom>
        </p:spPr>
      </p:pic>
      <p:pic>
        <p:nvPicPr>
          <p:cNvPr id="7" name="Picture 6" descr="A quote on a white background&#10;&#10;Description automatically generated">
            <a:extLst>
              <a:ext uri="{FF2B5EF4-FFF2-40B4-BE49-F238E27FC236}">
                <a16:creationId xmlns:a16="http://schemas.microsoft.com/office/drawing/2014/main" id="{DF017182-D45A-AD1E-9870-9A51ECF4E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0216" y="4532294"/>
            <a:ext cx="2286000" cy="2286000"/>
          </a:xfrm>
          <a:prstGeom prst="rect">
            <a:avLst/>
          </a:prstGeom>
        </p:spPr>
      </p:pic>
    </p:spTree>
    <p:extLst>
      <p:ext uri="{BB962C8B-B14F-4D97-AF65-F5344CB8AC3E}">
        <p14:creationId xmlns:p14="http://schemas.microsoft.com/office/powerpoint/2010/main" val="1585412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Function Classification"/>
          <p:cNvSpPr txBox="1">
            <a:spLocks noGrp="1"/>
          </p:cNvSpPr>
          <p:nvPr>
            <p:ph type="title"/>
          </p:nvPr>
        </p:nvSpPr>
        <p:spPr>
          <a:prstGeom prst="rect">
            <a:avLst/>
          </a:prstGeom>
        </p:spPr>
        <p:txBody>
          <a:bodyPr/>
          <a:lstStyle/>
          <a:p>
            <a:r>
              <a:rPr dirty="0"/>
              <a:t>Function Classification</a:t>
            </a:r>
          </a:p>
        </p:txBody>
      </p:sp>
      <p:sp>
        <p:nvSpPr>
          <p:cNvPr id="397" name="onto…"/>
          <p:cNvSpPr txBox="1"/>
          <p:nvPr/>
        </p:nvSpPr>
        <p:spPr>
          <a:xfrm>
            <a:off x="646111" y="3889138"/>
            <a:ext cx="3426881" cy="1918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482185" indent="-482185">
              <a:buSzPct val="100000"/>
              <a:buAutoNum type="alphaUcPeriod"/>
            </a:pPr>
            <a:r>
              <a:rPr sz="2000" dirty="0"/>
              <a:t>onto</a:t>
            </a:r>
          </a:p>
          <a:p>
            <a:pPr marL="482185" indent="-482185">
              <a:buSzPct val="100000"/>
              <a:buAutoNum type="alphaUcPeriod"/>
            </a:pPr>
            <a:r>
              <a:rPr lang="en-US" sz="2000" dirty="0"/>
              <a:t>one-to-one</a:t>
            </a:r>
          </a:p>
          <a:p>
            <a:pPr marL="482185" indent="-482185">
              <a:buSzPct val="100000"/>
              <a:buAutoNum type="alphaUcPeriod"/>
            </a:pPr>
            <a:r>
              <a:rPr sz="2000" dirty="0"/>
              <a:t>injection</a:t>
            </a:r>
          </a:p>
          <a:p>
            <a:pPr marL="482185" indent="-482185">
              <a:buSzPct val="100000"/>
              <a:buAutoNum type="alphaUcPeriod"/>
            </a:pPr>
            <a:r>
              <a:rPr sz="2000" dirty="0"/>
              <a:t>bijection</a:t>
            </a:r>
          </a:p>
          <a:p>
            <a:pPr marL="482185" indent="-482185">
              <a:buSzPct val="100000"/>
              <a:buAutoNum type="alphaUcPeriod"/>
            </a:pPr>
            <a:r>
              <a:rPr sz="2000" dirty="0"/>
              <a:t>surjection</a:t>
            </a:r>
          </a:p>
          <a:p>
            <a:pPr marL="482185" indent="-482185">
              <a:buSzPct val="100000"/>
              <a:buAutoNum type="alphaUcPeriod"/>
            </a:pPr>
            <a:r>
              <a:rPr sz="2000" dirty="0"/>
              <a:t>not a function</a:t>
            </a:r>
          </a:p>
        </p:txBody>
      </p:sp>
      <p:sp>
        <p:nvSpPr>
          <p:cNvPr id="400" name="Select all that apply."/>
          <p:cNvSpPr txBox="1"/>
          <p:nvPr/>
        </p:nvSpPr>
        <p:spPr>
          <a:xfrm>
            <a:off x="646111" y="3321955"/>
            <a:ext cx="2616102"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Select all that apply.</a:t>
            </a:r>
          </a:p>
        </p:txBody>
      </p:sp>
      <p:pic>
        <p:nvPicPr>
          <p:cNvPr id="401" name="Image" descr="Image"/>
          <p:cNvPicPr>
            <a:picLocks noChangeAspect="1"/>
          </p:cNvPicPr>
          <p:nvPr/>
        </p:nvPicPr>
        <p:blipFill>
          <a:blip r:embed="rId2"/>
          <a:stretch>
            <a:fillRect/>
          </a:stretch>
        </p:blipFill>
        <p:spPr>
          <a:xfrm>
            <a:off x="4072992" y="3196865"/>
            <a:ext cx="7867857" cy="2328968"/>
          </a:xfrm>
          <a:prstGeom prst="rect">
            <a:avLst/>
          </a:prstGeom>
          <a:ln w="12700">
            <a:miter lim="400000"/>
          </a:ln>
        </p:spPr>
      </p:pic>
      <mc:AlternateContent xmlns:mc="http://schemas.openxmlformats.org/markup-compatibility/2006" xmlns:a14="http://schemas.microsoft.com/office/drawing/2010/main">
        <mc:Choice Requires="a14">
          <p:sp>
            <p:nvSpPr>
              <p:cNvPr id="8" name="Equation">
                <a:extLst>
                  <a:ext uri="{FF2B5EF4-FFF2-40B4-BE49-F238E27FC236}">
                    <a16:creationId xmlns:a16="http://schemas.microsoft.com/office/drawing/2014/main" id="{AE6FFBBA-329F-4952-BA59-AC96A9298327}"/>
                  </a:ext>
                </a:extLst>
              </p:cNvPr>
              <p:cNvSpPr txBox="1"/>
              <p:nvPr/>
            </p:nvSpPr>
            <p:spPr>
              <a:xfrm>
                <a:off x="646111" y="1786611"/>
                <a:ext cx="3614644" cy="701154"/>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672" i="1" smtClean="0">
                          <a:solidFill>
                            <a:schemeClr val="tx1"/>
                          </a:solidFill>
                          <a:latin typeface="Cambria Math" panose="02040503050406030204" pitchFamily="18" charset="0"/>
                        </a:rPr>
                        <m:t>𝐹</m:t>
                      </m:r>
                      <m:r>
                        <a:rPr lang="ar-AE" sz="2672" i="1" smtClean="0">
                          <a:solidFill>
                            <a:schemeClr val="tx1"/>
                          </a:solidFill>
                          <a:latin typeface="Cambria Math" panose="02040503050406030204" pitchFamily="18" charset="0"/>
                        </a:rPr>
                        <m:t>(</m:t>
                      </m:r>
                      <m:r>
                        <a:rPr lang="ar-AE" sz="2672" i="1" smtClean="0">
                          <a:solidFill>
                            <a:schemeClr val="tx1"/>
                          </a:solidFill>
                          <a:latin typeface="Cambria Math" panose="02040503050406030204" pitchFamily="18" charset="0"/>
                        </a:rPr>
                        <m:t>𝑥</m:t>
                      </m:r>
                      <m:r>
                        <a:rPr lang="ar-AE" sz="2672" i="1" smtClean="0">
                          <a:solidFill>
                            <a:schemeClr val="tx1"/>
                          </a:solidFill>
                          <a:latin typeface="Cambria Math" panose="02040503050406030204" pitchFamily="18" charset="0"/>
                        </a:rPr>
                        <m:t>)=⌈</m:t>
                      </m:r>
                      <m:f>
                        <m:fPr>
                          <m:ctrlPr>
                            <a:rPr lang="ar-AE" sz="2672" i="1">
                              <a:solidFill>
                                <a:schemeClr val="tx1"/>
                              </a:solidFill>
                              <a:latin typeface="Cambria Math" panose="02040503050406030204" pitchFamily="18" charset="0"/>
                            </a:rPr>
                          </m:ctrlPr>
                        </m:fPr>
                        <m:num>
                          <m:r>
                            <a:rPr lang="ar-AE" sz="2672" i="1">
                              <a:solidFill>
                                <a:schemeClr val="tx1"/>
                              </a:solidFill>
                              <a:latin typeface="Cambria Math" panose="02040503050406030204" pitchFamily="18" charset="0"/>
                            </a:rPr>
                            <m:t>𝑥</m:t>
                          </m:r>
                        </m:num>
                        <m:den>
                          <m:r>
                            <a:rPr lang="ar-AE" sz="2672" i="1">
                              <a:solidFill>
                                <a:schemeClr val="tx1"/>
                              </a:solidFill>
                              <a:latin typeface="Cambria Math" panose="02040503050406030204" pitchFamily="18" charset="0"/>
                            </a:rPr>
                            <m:t>2</m:t>
                          </m:r>
                        </m:den>
                      </m:f>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𝑥</m:t>
                      </m:r>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ℕ</m:t>
                      </m:r>
                      <m:r>
                        <a:rPr lang="ar-AE" sz="2672" i="1">
                          <a:solidFill>
                            <a:schemeClr val="tx1"/>
                          </a:solidFill>
                          <a:latin typeface="Cambria Math" panose="02040503050406030204" pitchFamily="18" charset="0"/>
                        </a:rPr>
                        <m:t>,0∈</m:t>
                      </m:r>
                      <m:r>
                        <a:rPr lang="ar-AE" sz="2672" i="1">
                          <a:solidFill>
                            <a:schemeClr val="tx1"/>
                          </a:solidFill>
                          <a:latin typeface="Cambria Math" panose="02040503050406030204" pitchFamily="18" charset="0"/>
                        </a:rPr>
                        <m:t>ℕ</m:t>
                      </m:r>
                    </m:oMath>
                  </m:oMathPara>
                </a14:m>
                <a:endParaRPr lang="ar-AE" sz="2672" dirty="0">
                  <a:solidFill>
                    <a:schemeClr val="tx1"/>
                  </a:solidFill>
                </a:endParaRPr>
              </a:p>
            </p:txBody>
          </p:sp>
        </mc:Choice>
        <mc:Fallback xmlns="">
          <p:sp>
            <p:nvSpPr>
              <p:cNvPr id="8" name="Equation">
                <a:extLst>
                  <a:ext uri="{FF2B5EF4-FFF2-40B4-BE49-F238E27FC236}">
                    <a16:creationId xmlns:a16="http://schemas.microsoft.com/office/drawing/2014/main" id="{AE6FFBBA-329F-4952-BA59-AC96A9298327}"/>
                  </a:ext>
                </a:extLst>
              </p:cNvPr>
              <p:cNvSpPr txBox="1">
                <a:spLocks noRot="1" noChangeAspect="1" noMove="1" noResize="1" noEditPoints="1" noAdjustHandles="1" noChangeArrowheads="1" noChangeShapeType="1" noTextEdit="1"/>
              </p:cNvSpPr>
              <p:nvPr/>
            </p:nvSpPr>
            <p:spPr>
              <a:xfrm>
                <a:off x="646111" y="1786611"/>
                <a:ext cx="3614644" cy="701154"/>
              </a:xfrm>
              <a:prstGeom prst="rect">
                <a:avLst/>
              </a:prstGeom>
              <a:blipFill>
                <a:blip r:embed="rId3"/>
                <a:stretch>
                  <a:fillRect/>
                </a:stretch>
              </a:blipFill>
              <a:ln w="12700">
                <a:miter lim="400000"/>
              </a:ln>
            </p:spPr>
            <p:txBody>
              <a:bodyPr/>
              <a:lstStyle/>
              <a:p>
                <a:r>
                  <a:rPr lang="en-US">
                    <a:noFill/>
                  </a:rPr>
                  <a:t> </a:t>
                </a:r>
              </a:p>
            </p:txBody>
          </p:sp>
        </mc:Fallback>
      </mc:AlternateContent>
      <p:sp>
        <p:nvSpPr>
          <p:cNvPr id="7" name="TextBox 6">
            <a:extLst>
              <a:ext uri="{FF2B5EF4-FFF2-40B4-BE49-F238E27FC236}">
                <a16:creationId xmlns:a16="http://schemas.microsoft.com/office/drawing/2014/main" id="{17F874FD-9B1B-5238-D7C7-E99E9D576CCF}"/>
              </a:ext>
            </a:extLst>
          </p:cNvPr>
          <p:cNvSpPr txBox="1"/>
          <p:nvPr/>
        </p:nvSpPr>
        <p:spPr>
          <a:xfrm>
            <a:off x="7131560" y="5573302"/>
            <a:ext cx="1452642" cy="369332"/>
          </a:xfrm>
          <a:prstGeom prst="rect">
            <a:avLst/>
          </a:prstGeom>
          <a:noFill/>
        </p:spPr>
        <p:txBody>
          <a:bodyPr wrap="none" rtlCol="0">
            <a:spAutoFit/>
          </a:bodyPr>
          <a:lstStyle/>
          <a:p>
            <a:r>
              <a:rPr lang="en-US" dirty="0"/>
              <a:t>one-to-one</a:t>
            </a:r>
          </a:p>
        </p:txBody>
      </p:sp>
      <p:sp>
        <p:nvSpPr>
          <p:cNvPr id="9" name="TextBox 8">
            <a:extLst>
              <a:ext uri="{FF2B5EF4-FFF2-40B4-BE49-F238E27FC236}">
                <a16:creationId xmlns:a16="http://schemas.microsoft.com/office/drawing/2014/main" id="{E84FA0EB-FC6F-151D-69AC-B83803404575}"/>
              </a:ext>
            </a:extLst>
          </p:cNvPr>
          <p:cNvSpPr txBox="1"/>
          <p:nvPr/>
        </p:nvSpPr>
        <p:spPr>
          <a:xfrm>
            <a:off x="9062770" y="5573302"/>
            <a:ext cx="705642" cy="369332"/>
          </a:xfrm>
          <a:prstGeom prst="rect">
            <a:avLst/>
          </a:prstGeom>
          <a:noFill/>
        </p:spPr>
        <p:txBody>
          <a:bodyPr wrap="none" rtlCol="0">
            <a:spAutoFit/>
          </a:bodyPr>
          <a:lstStyle/>
          <a:p>
            <a:r>
              <a:rPr lang="en-US" dirty="0"/>
              <a:t>onto</a:t>
            </a:r>
          </a:p>
        </p:txBody>
      </p:sp>
      <p:sp>
        <p:nvSpPr>
          <p:cNvPr id="10" name="TextBox 9">
            <a:extLst>
              <a:ext uri="{FF2B5EF4-FFF2-40B4-BE49-F238E27FC236}">
                <a16:creationId xmlns:a16="http://schemas.microsoft.com/office/drawing/2014/main" id="{D65D2C29-A362-88F6-0406-1F03F9C97189}"/>
              </a:ext>
            </a:extLst>
          </p:cNvPr>
          <p:cNvSpPr txBox="1"/>
          <p:nvPr/>
        </p:nvSpPr>
        <p:spPr>
          <a:xfrm>
            <a:off x="10246980" y="5619468"/>
            <a:ext cx="2108269" cy="646331"/>
          </a:xfrm>
          <a:prstGeom prst="rect">
            <a:avLst/>
          </a:prstGeom>
          <a:noFill/>
        </p:spPr>
        <p:txBody>
          <a:bodyPr wrap="none" rtlCol="0">
            <a:spAutoFit/>
          </a:bodyPr>
          <a:lstStyle/>
          <a:p>
            <a:r>
              <a:rPr lang="en-US" dirty="0"/>
              <a:t>both one-to-one </a:t>
            </a:r>
          </a:p>
          <a:p>
            <a:r>
              <a:rPr lang="en-US" dirty="0"/>
              <a:t>and onto</a:t>
            </a:r>
          </a:p>
        </p:txBody>
      </p:sp>
    </p:spTree>
    <p:extLst>
      <p:ext uri="{BB962C8B-B14F-4D97-AF65-F5344CB8AC3E}">
        <p14:creationId xmlns:p14="http://schemas.microsoft.com/office/powerpoint/2010/main" val="230132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7">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397">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4375-7887-E8DF-E2AF-5B1428D39FE9}"/>
              </a:ext>
            </a:extLst>
          </p:cNvPr>
          <p:cNvSpPr>
            <a:spLocks noGrp="1"/>
          </p:cNvSpPr>
          <p:nvPr>
            <p:ph type="title"/>
          </p:nvPr>
        </p:nvSpPr>
        <p:spPr/>
        <p:txBody>
          <a:bodyPr/>
          <a:lstStyle/>
          <a:p>
            <a:r>
              <a:rPr lang="en-US" dirty="0"/>
              <a:t>Inverse of a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424008-5604-11AA-5CFB-6C6A31C13137}"/>
                  </a:ext>
                </a:extLst>
              </p:cNvPr>
              <p:cNvSpPr>
                <a:spLocks noGrp="1"/>
              </p:cNvSpPr>
              <p:nvPr>
                <p:ph idx="1"/>
              </p:nvPr>
            </p:nvSpPr>
            <p:spPr>
              <a:xfrm>
                <a:off x="259395" y="1614087"/>
                <a:ext cx="11656379" cy="729615"/>
              </a:xfrm>
            </p:spPr>
            <p:txBody>
              <a:bodyPr>
                <a:normAutofit fontScale="77500" lnSpcReduction="20000"/>
              </a:bodyPr>
              <a:lstStyle/>
              <a:p>
                <a:pPr marL="0" indent="0">
                  <a:buNone/>
                </a:pPr>
                <a:r>
                  <a:rPr lang="en-US" dirty="0"/>
                  <a:t>A function </a:t>
                </a:r>
                <a14:m>
                  <m:oMath xmlns:m="http://schemas.openxmlformats.org/officeDocument/2006/math">
                    <m:r>
                      <a:rPr lang="en-US" i="1" dirty="0" smtClean="0">
                        <a:latin typeface="Cambria Math" panose="02040503050406030204" pitchFamily="18" charset="0"/>
                      </a:rPr>
                      <m:t>𝑓</m:t>
                    </m:r>
                  </m:oMath>
                </a14:m>
                <a:r>
                  <a:rPr lang="en-US" dirty="0"/>
                  <a:t> has an inverse </a:t>
                </a:r>
                <a:r>
                  <a:rPr lang="en-US" b="1" dirty="0"/>
                  <a:t>if and only if </a:t>
                </a:r>
                <a14:m>
                  <m:oMath xmlns:m="http://schemas.openxmlformats.org/officeDocument/2006/math">
                    <m:r>
                      <a:rPr lang="en-US" b="1" i="1" dirty="0" smtClean="0">
                        <a:latin typeface="Cambria Math" panose="02040503050406030204" pitchFamily="18" charset="0"/>
                      </a:rPr>
                      <m:t>𝒇</m:t>
                    </m:r>
                  </m:oMath>
                </a14:m>
                <a:r>
                  <a:rPr lang="en-US" b="1" dirty="0"/>
                  <a:t> is a bijection</a:t>
                </a:r>
                <a:r>
                  <a:rPr lang="en-US" dirty="0"/>
                  <a:t>. </a:t>
                </a:r>
              </a:p>
              <a:p>
                <a:pPr marL="0" indent="0">
                  <a:buNone/>
                </a:pPr>
                <a:r>
                  <a:rPr lang="en-US" dirty="0"/>
                  <a:t>The inverse can be obtained by swapping the items in each pair in </a:t>
                </a:r>
                <a14:m>
                  <m:oMath xmlns:m="http://schemas.openxmlformats.org/officeDocument/2006/math">
                    <m:r>
                      <a:rPr lang="en-US" i="1" dirty="0" smtClean="0">
                        <a:latin typeface="Cambria Math" panose="02040503050406030204" pitchFamily="18" charset="0"/>
                      </a:rPr>
                      <m:t>𝑓</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4424008-5604-11AA-5CFB-6C6A31C13137}"/>
                  </a:ext>
                </a:extLst>
              </p:cNvPr>
              <p:cNvSpPr>
                <a:spLocks noGrp="1" noRot="1" noChangeAspect="1" noMove="1" noResize="1" noEditPoints="1" noAdjustHandles="1" noChangeArrowheads="1" noChangeShapeType="1" noTextEdit="1"/>
              </p:cNvSpPr>
              <p:nvPr>
                <p:ph idx="1"/>
              </p:nvPr>
            </p:nvSpPr>
            <p:spPr>
              <a:xfrm>
                <a:off x="259395" y="1614087"/>
                <a:ext cx="11656379" cy="729615"/>
              </a:xfrm>
              <a:blipFill>
                <a:blip r:embed="rId2"/>
                <a:stretch>
                  <a:fillRect l="-653" t="-17241"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3F6F77-2A1D-D414-35D9-314494F2FE2E}"/>
                  </a:ext>
                </a:extLst>
              </p:cNvPr>
              <p:cNvSpPr txBox="1"/>
              <p:nvPr/>
            </p:nvSpPr>
            <p:spPr>
              <a:xfrm>
                <a:off x="259395" y="2684634"/>
                <a:ext cx="2460354" cy="923330"/>
              </a:xfrm>
              <a:prstGeom prst="rect">
                <a:avLst/>
              </a:prstGeom>
              <a:noFill/>
            </p:spPr>
            <p:txBody>
              <a:bodyPr wrap="none" rtlCol="0">
                <a:spAutoFit/>
              </a:bodyPr>
              <a:lstStyle/>
              <a:p>
                <a:pPr marL="0" indent="0">
                  <a:buNone/>
                </a:pPr>
                <a:r>
                  <a:rPr lang="en-US" dirty="0"/>
                  <a:t>Example:</a:t>
                </a:r>
              </a:p>
              <a:p>
                <a:pPr marL="0" indent="0">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+9</m:t>
                    </m:r>
                  </m:oMath>
                </a14:m>
                <a:r>
                  <a:rPr lang="en-US" dirty="0"/>
                  <a:t> </a:t>
                </a:r>
              </a:p>
              <a:p>
                <a:endParaRPr lang="en-US" dirty="0"/>
              </a:p>
            </p:txBody>
          </p:sp>
        </mc:Choice>
        <mc:Fallback xmlns="">
          <p:sp>
            <p:nvSpPr>
              <p:cNvPr id="5" name="TextBox 4">
                <a:extLst>
                  <a:ext uri="{FF2B5EF4-FFF2-40B4-BE49-F238E27FC236}">
                    <a16:creationId xmlns:a16="http://schemas.microsoft.com/office/drawing/2014/main" id="{E43F6F77-2A1D-D414-35D9-314494F2FE2E}"/>
                  </a:ext>
                </a:extLst>
              </p:cNvPr>
              <p:cNvSpPr txBox="1">
                <a:spLocks noRot="1" noChangeAspect="1" noMove="1" noResize="1" noEditPoints="1" noAdjustHandles="1" noChangeArrowheads="1" noChangeShapeType="1" noTextEdit="1"/>
              </p:cNvSpPr>
              <p:nvPr/>
            </p:nvSpPr>
            <p:spPr>
              <a:xfrm>
                <a:off x="259395" y="2684634"/>
                <a:ext cx="2460354" cy="923330"/>
              </a:xfrm>
              <a:prstGeom prst="rect">
                <a:avLst/>
              </a:prstGeom>
              <a:blipFill>
                <a:blip r:embed="rId3"/>
                <a:stretch>
                  <a:fillRect l="-2233" t="-3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64AB7A-65C5-6D10-4658-5AC2621112D3}"/>
                  </a:ext>
                </a:extLst>
              </p:cNvPr>
              <p:cNvSpPr txBox="1"/>
              <p:nvPr/>
            </p:nvSpPr>
            <p:spPr>
              <a:xfrm>
                <a:off x="259395" y="5616153"/>
                <a:ext cx="1776384" cy="369332"/>
              </a:xfrm>
              <a:prstGeom prst="rect">
                <a:avLst/>
              </a:prstGeom>
              <a:noFill/>
            </p:spPr>
            <p:txBody>
              <a:bodyPr wrap="none" rtlCol="0">
                <a:spAutoFit/>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−9</m:t>
                    </m:r>
                  </m:oMath>
                </a14:m>
                <a:r>
                  <a:rPr lang="en-US" dirty="0"/>
                  <a:t> </a:t>
                </a:r>
              </a:p>
            </p:txBody>
          </p:sp>
        </mc:Choice>
        <mc:Fallback xmlns="">
          <p:sp>
            <p:nvSpPr>
              <p:cNvPr id="6" name="TextBox 5">
                <a:extLst>
                  <a:ext uri="{FF2B5EF4-FFF2-40B4-BE49-F238E27FC236}">
                    <a16:creationId xmlns:a16="http://schemas.microsoft.com/office/drawing/2014/main" id="{D964AB7A-65C5-6D10-4658-5AC2621112D3}"/>
                  </a:ext>
                </a:extLst>
              </p:cNvPr>
              <p:cNvSpPr txBox="1">
                <a:spLocks noRot="1" noChangeAspect="1" noMove="1" noResize="1" noEditPoints="1" noAdjustHandles="1" noChangeArrowheads="1" noChangeShapeType="1" noTextEdit="1"/>
              </p:cNvSpPr>
              <p:nvPr/>
            </p:nvSpPr>
            <p:spPr>
              <a:xfrm>
                <a:off x="259395" y="5616153"/>
                <a:ext cx="1776384" cy="369332"/>
              </a:xfrm>
              <a:prstGeom prst="rect">
                <a:avLst/>
              </a:prstGeom>
              <a:blipFill>
                <a:blip r:embed="rId4"/>
                <a:stretch>
                  <a:fillRect l="-1031"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5F820F-53C9-A083-767A-9ED4842115E3}"/>
                  </a:ext>
                </a:extLst>
              </p:cNvPr>
              <p:cNvSpPr txBox="1"/>
              <p:nvPr/>
            </p:nvSpPr>
            <p:spPr>
              <a:xfrm>
                <a:off x="259395" y="3714372"/>
                <a:ext cx="1848904" cy="646331"/>
              </a:xfrm>
              <a:prstGeom prst="rect">
                <a:avLst/>
              </a:prstGeom>
              <a:noFill/>
            </p:spPr>
            <p:txBody>
              <a:bodyPr wrap="none" rtlCol="0">
                <a:spAutoFit/>
              </a:bodyPr>
              <a:lstStyle/>
              <a:p>
                <a:pPr marL="0" indent="0">
                  <a:buNone/>
                </a:pPr>
                <a:r>
                  <a:rPr lang="en-US" dirty="0"/>
                  <a:t>Is </a:t>
                </a:r>
                <a14:m>
                  <m:oMath xmlns:m="http://schemas.openxmlformats.org/officeDocument/2006/math">
                    <m:r>
                      <a:rPr lang="en-US" b="0" i="1" smtClean="0">
                        <a:latin typeface="Cambria Math" panose="02040503050406030204" pitchFamily="18" charset="0"/>
                      </a:rPr>
                      <m:t>𝑓</m:t>
                    </m:r>
                  </m:oMath>
                </a14:m>
                <a:r>
                  <a:rPr lang="en-US" dirty="0"/>
                  <a:t> a bijection?</a:t>
                </a:r>
              </a:p>
              <a:p>
                <a:pPr marL="0" indent="0">
                  <a:buNone/>
                </a:pPr>
                <a:endParaRPr lang="en-US" dirty="0"/>
              </a:p>
            </p:txBody>
          </p:sp>
        </mc:Choice>
        <mc:Fallback xmlns="">
          <p:sp>
            <p:nvSpPr>
              <p:cNvPr id="7" name="TextBox 6">
                <a:extLst>
                  <a:ext uri="{FF2B5EF4-FFF2-40B4-BE49-F238E27FC236}">
                    <a16:creationId xmlns:a16="http://schemas.microsoft.com/office/drawing/2014/main" id="{E65F820F-53C9-A083-767A-9ED4842115E3}"/>
                  </a:ext>
                </a:extLst>
              </p:cNvPr>
              <p:cNvSpPr txBox="1">
                <a:spLocks noRot="1" noChangeAspect="1" noMove="1" noResize="1" noEditPoints="1" noAdjustHandles="1" noChangeArrowheads="1" noChangeShapeType="1" noTextEdit="1"/>
              </p:cNvSpPr>
              <p:nvPr/>
            </p:nvSpPr>
            <p:spPr>
              <a:xfrm>
                <a:off x="259395" y="3714372"/>
                <a:ext cx="1848904" cy="646331"/>
              </a:xfrm>
              <a:prstGeom prst="rect">
                <a:avLst/>
              </a:prstGeom>
              <a:blipFill>
                <a:blip r:embed="rId5"/>
                <a:stretch>
                  <a:fillRect l="-2970" t="-4717" r="-26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DB6E7D-309D-0CD2-A35B-8CF78233ECE0}"/>
                  </a:ext>
                </a:extLst>
              </p:cNvPr>
              <p:cNvSpPr txBox="1"/>
              <p:nvPr/>
            </p:nvSpPr>
            <p:spPr>
              <a:xfrm>
                <a:off x="259395" y="4526763"/>
                <a:ext cx="1872757" cy="923330"/>
              </a:xfrm>
              <a:prstGeom prst="rect">
                <a:avLst/>
              </a:prstGeom>
              <a:noFill/>
            </p:spPr>
            <p:txBody>
              <a:bodyPr wrap="none" rtlCol="0">
                <a:spAutoFit/>
              </a:bodyPr>
              <a:lstStyle/>
              <a:p>
                <a:pPr marL="0" indent="0">
                  <a:buNone/>
                </a:pPr>
                <a:r>
                  <a:rPr lang="en-US" dirty="0"/>
                  <a:t>Yes. </a:t>
                </a:r>
              </a:p>
              <a:p>
                <a:pPr marL="0" indent="0">
                  <a:buNone/>
                </a:pPr>
                <a:endParaRPr lang="en-US" dirty="0"/>
              </a:p>
              <a:p>
                <a:pPr marL="0" indent="0">
                  <a:buNone/>
                </a:pPr>
                <a:r>
                  <a:rPr lang="en-US" dirty="0"/>
                  <a:t>What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xmlns="">
          <p:sp>
            <p:nvSpPr>
              <p:cNvPr id="8" name="TextBox 7">
                <a:extLst>
                  <a:ext uri="{FF2B5EF4-FFF2-40B4-BE49-F238E27FC236}">
                    <a16:creationId xmlns:a16="http://schemas.microsoft.com/office/drawing/2014/main" id="{FDDB6E7D-309D-0CD2-A35B-8CF78233ECE0}"/>
                  </a:ext>
                </a:extLst>
              </p:cNvPr>
              <p:cNvSpPr txBox="1">
                <a:spLocks noRot="1" noChangeAspect="1" noMove="1" noResize="1" noEditPoints="1" noAdjustHandles="1" noChangeArrowheads="1" noChangeShapeType="1" noTextEdit="1"/>
              </p:cNvSpPr>
              <p:nvPr/>
            </p:nvSpPr>
            <p:spPr>
              <a:xfrm>
                <a:off x="259395" y="4526763"/>
                <a:ext cx="1872757" cy="923330"/>
              </a:xfrm>
              <a:prstGeom prst="rect">
                <a:avLst/>
              </a:prstGeom>
              <a:blipFill>
                <a:blip r:embed="rId6"/>
                <a:stretch>
                  <a:fillRect l="-2932" t="-3974" r="-195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FDFEEA-4D14-916B-0908-D2E6C4773BA2}"/>
                  </a:ext>
                </a:extLst>
              </p:cNvPr>
              <p:cNvSpPr txBox="1"/>
              <p:nvPr/>
            </p:nvSpPr>
            <p:spPr>
              <a:xfrm>
                <a:off x="4548367" y="2672113"/>
                <a:ext cx="2537298" cy="923330"/>
              </a:xfrm>
              <a:prstGeom prst="rect">
                <a:avLst/>
              </a:prstGeom>
              <a:noFill/>
            </p:spPr>
            <p:txBody>
              <a:bodyPr wrap="none" rtlCol="0">
                <a:spAutoFit/>
              </a:bodyPr>
              <a:lstStyle/>
              <a:p>
                <a:pPr marL="0" indent="0">
                  <a:buNone/>
                </a:pPr>
                <a:r>
                  <a:rPr lang="en-US" dirty="0"/>
                  <a:t>Example:</a:t>
                </a:r>
              </a:p>
              <a:p>
                <a:pPr marL="0" indent="0">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1 </a:t>
                </a:r>
              </a:p>
              <a:p>
                <a:endParaRPr lang="en-US" dirty="0"/>
              </a:p>
            </p:txBody>
          </p:sp>
        </mc:Choice>
        <mc:Fallback xmlns="">
          <p:sp>
            <p:nvSpPr>
              <p:cNvPr id="9" name="TextBox 8">
                <a:extLst>
                  <a:ext uri="{FF2B5EF4-FFF2-40B4-BE49-F238E27FC236}">
                    <a16:creationId xmlns:a16="http://schemas.microsoft.com/office/drawing/2014/main" id="{F0FDFEEA-4D14-916B-0908-D2E6C4773BA2}"/>
                  </a:ext>
                </a:extLst>
              </p:cNvPr>
              <p:cNvSpPr txBox="1">
                <a:spLocks noRot="1" noChangeAspect="1" noMove="1" noResize="1" noEditPoints="1" noAdjustHandles="1" noChangeArrowheads="1" noChangeShapeType="1" noTextEdit="1"/>
              </p:cNvSpPr>
              <p:nvPr/>
            </p:nvSpPr>
            <p:spPr>
              <a:xfrm>
                <a:off x="4548367" y="2672113"/>
                <a:ext cx="2537298" cy="923330"/>
              </a:xfrm>
              <a:prstGeom prst="rect">
                <a:avLst/>
              </a:prstGeom>
              <a:blipFill>
                <a:blip r:embed="rId7"/>
                <a:stretch>
                  <a:fillRect l="-1923" t="-3289" r="-1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C43E56-58F7-816C-AFA0-6F7B64DC54F3}"/>
                  </a:ext>
                </a:extLst>
              </p:cNvPr>
              <p:cNvSpPr txBox="1"/>
              <p:nvPr/>
            </p:nvSpPr>
            <p:spPr>
              <a:xfrm>
                <a:off x="4548367" y="3701851"/>
                <a:ext cx="1848904" cy="646331"/>
              </a:xfrm>
              <a:prstGeom prst="rect">
                <a:avLst/>
              </a:prstGeom>
              <a:noFill/>
            </p:spPr>
            <p:txBody>
              <a:bodyPr wrap="none" rtlCol="0">
                <a:spAutoFit/>
              </a:bodyPr>
              <a:lstStyle/>
              <a:p>
                <a:pPr marL="0" indent="0">
                  <a:buNone/>
                </a:pPr>
                <a:r>
                  <a:rPr lang="en-US" dirty="0"/>
                  <a:t>Is </a:t>
                </a:r>
                <a14:m>
                  <m:oMath xmlns:m="http://schemas.openxmlformats.org/officeDocument/2006/math">
                    <m:r>
                      <a:rPr lang="en-US" b="0" i="1" smtClean="0">
                        <a:latin typeface="Cambria Math" panose="02040503050406030204" pitchFamily="18" charset="0"/>
                      </a:rPr>
                      <m:t>𝑓</m:t>
                    </m:r>
                  </m:oMath>
                </a14:m>
                <a:r>
                  <a:rPr lang="en-US" dirty="0"/>
                  <a:t> a bijection?</a:t>
                </a:r>
              </a:p>
              <a:p>
                <a:pPr marL="0" indent="0">
                  <a:buNone/>
                </a:pPr>
                <a:endParaRPr lang="en-US" dirty="0"/>
              </a:p>
            </p:txBody>
          </p:sp>
        </mc:Choice>
        <mc:Fallback xmlns="">
          <p:sp>
            <p:nvSpPr>
              <p:cNvPr id="11" name="TextBox 10">
                <a:extLst>
                  <a:ext uri="{FF2B5EF4-FFF2-40B4-BE49-F238E27FC236}">
                    <a16:creationId xmlns:a16="http://schemas.microsoft.com/office/drawing/2014/main" id="{8BC43E56-58F7-816C-AFA0-6F7B64DC54F3}"/>
                  </a:ext>
                </a:extLst>
              </p:cNvPr>
              <p:cNvSpPr txBox="1">
                <a:spLocks noRot="1" noChangeAspect="1" noMove="1" noResize="1" noEditPoints="1" noAdjustHandles="1" noChangeArrowheads="1" noChangeShapeType="1" noTextEdit="1"/>
              </p:cNvSpPr>
              <p:nvPr/>
            </p:nvSpPr>
            <p:spPr>
              <a:xfrm>
                <a:off x="4548367" y="3701851"/>
                <a:ext cx="1848904" cy="646331"/>
              </a:xfrm>
              <a:prstGeom prst="rect">
                <a:avLst/>
              </a:prstGeom>
              <a:blipFill>
                <a:blip r:embed="rId8"/>
                <a:stretch>
                  <a:fillRect l="-2640" t="-4717" r="-2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FF24D6-8B4F-18E3-CDAD-D346335B00A9}"/>
                  </a:ext>
                </a:extLst>
              </p:cNvPr>
              <p:cNvSpPr txBox="1"/>
              <p:nvPr/>
            </p:nvSpPr>
            <p:spPr>
              <a:xfrm>
                <a:off x="6899681" y="4597582"/>
                <a:ext cx="3629742" cy="646331"/>
              </a:xfrm>
              <a:prstGeom prst="rect">
                <a:avLst/>
              </a:prstGeom>
              <a:noFill/>
            </p:spPr>
            <p:txBody>
              <a:bodyPr wrap="square" rtlCol="0">
                <a:spAutoFit/>
              </a:bodyPr>
              <a:lstStyle/>
              <a:p>
                <a:pPr marL="0" indent="0">
                  <a:buNone/>
                </a:pPr>
                <a:r>
                  <a:rPr lang="en-US" dirty="0"/>
                  <a:t>No, </a:t>
                </a:r>
                <a14:m>
                  <m:oMath xmlns:m="http://schemas.openxmlformats.org/officeDocument/2006/math">
                    <m:r>
                      <a:rPr lang="en-US" b="0" i="1" smtClean="0">
                        <a:latin typeface="Cambria Math" panose="02040503050406030204" pitchFamily="18" charset="0"/>
                      </a:rPr>
                      <m:t>𝑓</m:t>
                    </m:r>
                  </m:oMath>
                </a14:m>
                <a:r>
                  <a:rPr lang="en-US" dirty="0"/>
                  <a:t> is not a bijection, so inverse of </a:t>
                </a:r>
                <a14:m>
                  <m:oMath xmlns:m="http://schemas.openxmlformats.org/officeDocument/2006/math">
                    <m:r>
                      <a:rPr lang="en-US" b="0" i="1" smtClean="0">
                        <a:latin typeface="Cambria Math" panose="02040503050406030204" pitchFamily="18" charset="0"/>
                      </a:rPr>
                      <m:t>𝑓</m:t>
                    </m:r>
                  </m:oMath>
                </a14:m>
                <a:r>
                  <a:rPr lang="en-US" dirty="0"/>
                  <a:t> is not well-defined.</a:t>
                </a:r>
              </a:p>
            </p:txBody>
          </p:sp>
        </mc:Choice>
        <mc:Fallback xmlns="">
          <p:sp>
            <p:nvSpPr>
              <p:cNvPr id="12" name="TextBox 11">
                <a:extLst>
                  <a:ext uri="{FF2B5EF4-FFF2-40B4-BE49-F238E27FC236}">
                    <a16:creationId xmlns:a16="http://schemas.microsoft.com/office/drawing/2014/main" id="{23FF24D6-8B4F-18E3-CDAD-D346335B00A9}"/>
                  </a:ext>
                </a:extLst>
              </p:cNvPr>
              <p:cNvSpPr txBox="1">
                <a:spLocks noRot="1" noChangeAspect="1" noMove="1" noResize="1" noEditPoints="1" noAdjustHandles="1" noChangeArrowheads="1" noChangeShapeType="1" noTextEdit="1"/>
              </p:cNvSpPr>
              <p:nvPr/>
            </p:nvSpPr>
            <p:spPr>
              <a:xfrm>
                <a:off x="6899681" y="4597582"/>
                <a:ext cx="3629742" cy="646331"/>
              </a:xfrm>
              <a:prstGeom prst="rect">
                <a:avLst/>
              </a:prstGeom>
              <a:blipFill>
                <a:blip r:embed="rId9"/>
                <a:stretch>
                  <a:fillRect l="-1513"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A2B376-20E0-F98B-867D-964E2D6095A6}"/>
                  </a:ext>
                </a:extLst>
              </p:cNvPr>
              <p:cNvSpPr txBox="1"/>
              <p:nvPr/>
            </p:nvSpPr>
            <p:spPr>
              <a:xfrm>
                <a:off x="4548367" y="4600490"/>
                <a:ext cx="1131592" cy="1477328"/>
              </a:xfrm>
              <a:prstGeom prst="rect">
                <a:avLst/>
              </a:prstGeom>
              <a:noFill/>
            </p:spPr>
            <p:txBody>
              <a:bodyPr wrap="none" rtlCol="0">
                <a:spAutoFit/>
              </a:bodyPr>
              <a:lstStyle/>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r>
                  <a:rPr lang="en-US" dirty="0"/>
                  <a:t> </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=3</m:t>
                    </m:r>
                  </m:oMath>
                </a14:m>
                <a:r>
                  <a:rPr lang="en-US" dirty="0"/>
                  <a:t> </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=5</m:t>
                    </m:r>
                  </m:oMath>
                </a14:m>
                <a:r>
                  <a:rPr lang="en-US" dirty="0"/>
                  <a:t> </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=7</m:t>
                    </m:r>
                  </m:oMath>
                </a14:m>
                <a:r>
                  <a:rPr lang="en-US" dirty="0"/>
                  <a:t> </a:t>
                </a:r>
              </a:p>
              <a:p>
                <a:pPr marL="0" indent="0">
                  <a:buNone/>
                </a:pPr>
                <a:r>
                  <a:rPr lang="en-US" dirty="0"/>
                  <a:t>...</a:t>
                </a:r>
              </a:p>
            </p:txBody>
          </p:sp>
        </mc:Choice>
        <mc:Fallback xmlns="">
          <p:sp>
            <p:nvSpPr>
              <p:cNvPr id="13" name="TextBox 12">
                <a:extLst>
                  <a:ext uri="{FF2B5EF4-FFF2-40B4-BE49-F238E27FC236}">
                    <a16:creationId xmlns:a16="http://schemas.microsoft.com/office/drawing/2014/main" id="{6CA2B376-20E0-F98B-867D-964E2D6095A6}"/>
                  </a:ext>
                </a:extLst>
              </p:cNvPr>
              <p:cNvSpPr txBox="1">
                <a:spLocks noRot="1" noChangeAspect="1" noMove="1" noResize="1" noEditPoints="1" noAdjustHandles="1" noChangeArrowheads="1" noChangeShapeType="1" noTextEdit="1"/>
              </p:cNvSpPr>
              <p:nvPr/>
            </p:nvSpPr>
            <p:spPr>
              <a:xfrm>
                <a:off x="4548367" y="4600490"/>
                <a:ext cx="1131592" cy="1477328"/>
              </a:xfrm>
              <a:prstGeom prst="rect">
                <a:avLst/>
              </a:prstGeom>
              <a:blipFill>
                <a:blip r:embed="rId10"/>
                <a:stretch>
                  <a:fillRect l="-4301" b="-5785"/>
                </a:stretch>
              </a:blipFill>
            </p:spPr>
            <p:txBody>
              <a:bodyPr/>
              <a:lstStyle/>
              <a:p>
                <a:r>
                  <a:rPr lang="en-US">
                    <a:noFill/>
                  </a:rPr>
                  <a:t> </a:t>
                </a:r>
              </a:p>
            </p:txBody>
          </p:sp>
        </mc:Fallback>
      </mc:AlternateContent>
    </p:spTree>
    <p:extLst>
      <p:ext uri="{BB962C8B-B14F-4D97-AF65-F5344CB8AC3E}">
        <p14:creationId xmlns:p14="http://schemas.microsoft.com/office/powerpoint/2010/main" val="236269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03C502-127E-3878-478D-A063F851B078}"/>
              </a:ext>
            </a:extLst>
          </p:cNvPr>
          <p:cNvSpPr>
            <a:spLocks noGrp="1"/>
          </p:cNvSpPr>
          <p:nvPr>
            <p:ph type="title"/>
          </p:nvPr>
        </p:nvSpPr>
        <p:spPr/>
        <p:txBody>
          <a:bodyPr/>
          <a:lstStyle/>
          <a:p>
            <a:r>
              <a:rPr lang="en-US" dirty="0"/>
              <a:t>Problem Sets</a:t>
            </a:r>
          </a:p>
        </p:txBody>
      </p:sp>
      <p:sp>
        <p:nvSpPr>
          <p:cNvPr id="6" name="Content Placeholder 5">
            <a:extLst>
              <a:ext uri="{FF2B5EF4-FFF2-40B4-BE49-F238E27FC236}">
                <a16:creationId xmlns:a16="http://schemas.microsoft.com/office/drawing/2014/main" id="{9E67E224-1E7D-2D8C-68CA-B3BF2D758AE8}"/>
              </a:ext>
            </a:extLst>
          </p:cNvPr>
          <p:cNvSpPr>
            <a:spLocks noGrp="1"/>
          </p:cNvSpPr>
          <p:nvPr>
            <p:ph idx="1"/>
          </p:nvPr>
        </p:nvSpPr>
        <p:spPr/>
        <p:txBody>
          <a:bodyPr/>
          <a:lstStyle/>
          <a:p>
            <a:pPr marL="0" indent="0">
              <a:buNone/>
            </a:pPr>
            <a:r>
              <a:rPr lang="en-US" dirty="0"/>
              <a:t>Do Additional Exercises</a:t>
            </a:r>
          </a:p>
          <a:p>
            <a:r>
              <a:rPr lang="pt-BR" dirty="0"/>
              <a:t>4.3.2</a:t>
            </a:r>
          </a:p>
          <a:p>
            <a:r>
              <a:rPr lang="pt-BR" dirty="0"/>
              <a:t>4.4.1</a:t>
            </a:r>
          </a:p>
          <a:p>
            <a:r>
              <a:rPr lang="pt-BR" dirty="0"/>
              <a:t>4.4.2 a-d</a:t>
            </a:r>
          </a:p>
          <a:p>
            <a:pPr marL="0" indent="0">
              <a:buNone/>
            </a:pPr>
            <a:endParaRPr lang="en-US" dirty="0"/>
          </a:p>
        </p:txBody>
      </p:sp>
    </p:spTree>
    <p:extLst>
      <p:ext uri="{BB962C8B-B14F-4D97-AF65-F5344CB8AC3E}">
        <p14:creationId xmlns:p14="http://schemas.microsoft.com/office/powerpoint/2010/main" val="303277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0031-D498-A9B9-8D4A-4A1CCA59B5E2}"/>
              </a:ext>
            </a:extLst>
          </p:cNvPr>
          <p:cNvSpPr>
            <a:spLocks noGrp="1"/>
          </p:cNvSpPr>
          <p:nvPr>
            <p:ph type="title"/>
          </p:nvPr>
        </p:nvSpPr>
        <p:spPr/>
        <p:txBody>
          <a:bodyPr/>
          <a:lstStyle/>
          <a:p>
            <a:r>
              <a:rPr lang="pt-BR" dirty="0"/>
              <a:t>4.3.2</a:t>
            </a:r>
            <a:endParaRPr lang="en-US" dirty="0"/>
          </a:p>
        </p:txBody>
      </p:sp>
      <p:sp>
        <p:nvSpPr>
          <p:cNvPr id="3" name="Content Placeholder 2">
            <a:extLst>
              <a:ext uri="{FF2B5EF4-FFF2-40B4-BE49-F238E27FC236}">
                <a16:creationId xmlns:a16="http://schemas.microsoft.com/office/drawing/2014/main" id="{4B9A493A-32EE-9105-8411-8FCBB98616DB}"/>
              </a:ext>
            </a:extLst>
          </p:cNvPr>
          <p:cNvSpPr>
            <a:spLocks noGrp="1"/>
          </p:cNvSpPr>
          <p:nvPr>
            <p:ph idx="1"/>
          </p:nvPr>
        </p:nvSpPr>
        <p:spPr/>
        <p:txBody>
          <a:bodyPr>
            <a:normAutofit fontScale="92500" lnSpcReduction="20000"/>
          </a:bodyPr>
          <a:lstStyle/>
          <a:p>
            <a:r>
              <a:rPr lang="en-US" dirty="0"/>
              <a:t>For each of the functions below, indicate whether the function is onto, one-to-one, neither or both. If the function is not onto or not one-to-one, give an example showing why.</a:t>
            </a:r>
          </a:p>
          <a:p>
            <a:pPr lvl="1"/>
            <a:r>
              <a:rPr lang="en-US" dirty="0"/>
              <a:t>(a) f: </a:t>
            </a:r>
            <a:r>
              <a:rPr lang="en-US" b="1" dirty="0"/>
              <a:t>R</a:t>
            </a:r>
            <a:r>
              <a:rPr lang="en-US" dirty="0"/>
              <a:t> → </a:t>
            </a:r>
            <a:r>
              <a:rPr lang="en-US" b="1" dirty="0"/>
              <a:t>R</a:t>
            </a:r>
            <a:r>
              <a:rPr lang="en-US" dirty="0"/>
              <a:t>. f(x) = x</a:t>
            </a:r>
            <a:r>
              <a:rPr lang="en-US" baseline="30000" dirty="0"/>
              <a:t>2</a:t>
            </a:r>
            <a:endParaRPr lang="en-US" dirty="0"/>
          </a:p>
          <a:p>
            <a:pPr lvl="1"/>
            <a:r>
              <a:rPr lang="en-US" dirty="0"/>
              <a:t>(b) g: </a:t>
            </a:r>
            <a:r>
              <a:rPr lang="en-US" b="1" dirty="0"/>
              <a:t>R</a:t>
            </a:r>
            <a:r>
              <a:rPr lang="en-US" dirty="0"/>
              <a:t> → </a:t>
            </a:r>
            <a:r>
              <a:rPr lang="en-US" b="1" dirty="0"/>
              <a:t>R</a:t>
            </a:r>
            <a:r>
              <a:rPr lang="en-US" dirty="0"/>
              <a:t>. g(x) = x</a:t>
            </a:r>
            <a:r>
              <a:rPr lang="en-US" baseline="30000" dirty="0"/>
              <a:t>3</a:t>
            </a:r>
            <a:endParaRPr lang="en-US" dirty="0"/>
          </a:p>
          <a:p>
            <a:pPr lvl="1"/>
            <a:r>
              <a:rPr lang="en-US" dirty="0"/>
              <a:t>(c) h: </a:t>
            </a:r>
            <a:r>
              <a:rPr lang="en-US" b="1" dirty="0"/>
              <a:t>Z</a:t>
            </a:r>
            <a:r>
              <a:rPr lang="en-US" dirty="0"/>
              <a:t> → </a:t>
            </a:r>
            <a:r>
              <a:rPr lang="en-US" b="1" dirty="0"/>
              <a:t>Z</a:t>
            </a:r>
            <a:r>
              <a:rPr lang="en-US" dirty="0"/>
              <a:t>. h(x) = x</a:t>
            </a:r>
            <a:r>
              <a:rPr lang="en-US" baseline="30000" dirty="0"/>
              <a:t>3</a:t>
            </a:r>
            <a:endParaRPr lang="en-US" dirty="0"/>
          </a:p>
          <a:p>
            <a:pPr lvl="1"/>
            <a:r>
              <a:rPr lang="en-US" dirty="0"/>
              <a:t>(d) f: </a:t>
            </a:r>
            <a:r>
              <a:rPr lang="en-US" b="1" dirty="0"/>
              <a:t>Z</a:t>
            </a:r>
            <a:r>
              <a:rPr lang="en-US" dirty="0"/>
              <a:t> → </a:t>
            </a:r>
            <a:r>
              <a:rPr lang="en-US" b="1" dirty="0"/>
              <a:t>Z</a:t>
            </a:r>
            <a:r>
              <a:rPr lang="en-US" dirty="0"/>
              <a:t>, </a:t>
            </a:r>
          </a:p>
          <a:p>
            <a:pPr lvl="1"/>
            <a:r>
              <a:rPr lang="en-US" dirty="0"/>
              <a:t>(e) f: </a:t>
            </a:r>
            <a:r>
              <a:rPr lang="en-US" b="1" dirty="0"/>
              <a:t>Z</a:t>
            </a:r>
            <a:r>
              <a:rPr lang="en-US" dirty="0"/>
              <a:t> → </a:t>
            </a:r>
            <a:r>
              <a:rPr lang="en-US" b="1" dirty="0"/>
              <a:t>Z</a:t>
            </a:r>
            <a:r>
              <a:rPr lang="en-US" dirty="0"/>
              <a:t>, f(x) = 5x - 4 </a:t>
            </a:r>
          </a:p>
          <a:p>
            <a:pPr lvl="1"/>
            <a:r>
              <a:rPr lang="en-US" dirty="0"/>
              <a:t>(f) f: </a:t>
            </a:r>
            <a:r>
              <a:rPr lang="en-US" b="1" dirty="0"/>
              <a:t>Z</a:t>
            </a:r>
            <a:r>
              <a:rPr lang="en-US" dirty="0"/>
              <a:t> → </a:t>
            </a:r>
            <a:r>
              <a:rPr lang="en-US" b="1" dirty="0"/>
              <a:t>Z</a:t>
            </a:r>
            <a:r>
              <a:rPr lang="en-US" dirty="0"/>
              <a:t>, f(x) = x - 4 </a:t>
            </a:r>
          </a:p>
          <a:p>
            <a:pPr lvl="1"/>
            <a:r>
              <a:rPr lang="en-US" dirty="0"/>
              <a:t>(g)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f(x, y) = (x+1, 2y)</a:t>
            </a:r>
          </a:p>
          <a:p>
            <a:pPr lvl="1"/>
            <a:r>
              <a:rPr lang="en-US" dirty="0"/>
              <a:t>(h)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a:t>
            </a:r>
          </a:p>
          <a:p>
            <a:pPr lvl="1"/>
            <a:r>
              <a:rPr lang="en-US" dirty="0"/>
              <a:t>(</a:t>
            </a:r>
            <a:r>
              <a:rPr lang="en-US" dirty="0" err="1"/>
              <a:t>i</a:t>
            </a:r>
            <a:r>
              <a:rPr lang="en-US" dirty="0"/>
              <a:t>)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a:t>
            </a:r>
          </a:p>
          <a:p>
            <a:pPr lvl="1"/>
            <a:r>
              <a:rPr lang="en-US" dirty="0"/>
              <a:t>(j)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f(x, y) = (1-y, 1-x)</a:t>
            </a:r>
          </a:p>
          <a:p>
            <a:pPr lvl="1"/>
            <a:r>
              <a:rPr lang="en-US" dirty="0"/>
              <a:t>(k) f: </a:t>
            </a:r>
            <a:r>
              <a:rPr lang="en-US" b="1" dirty="0"/>
              <a:t>Z</a:t>
            </a:r>
            <a:r>
              <a:rPr lang="en-US" baseline="30000" dirty="0"/>
              <a:t>+</a:t>
            </a:r>
            <a:r>
              <a:rPr lang="en-US" dirty="0"/>
              <a:t> × </a:t>
            </a:r>
            <a:r>
              <a:rPr lang="en-US" b="1" dirty="0"/>
              <a:t>Z</a:t>
            </a:r>
            <a:r>
              <a:rPr lang="en-US" baseline="30000" dirty="0"/>
              <a:t>+</a:t>
            </a:r>
            <a:r>
              <a:rPr lang="en-US" dirty="0"/>
              <a:t> → </a:t>
            </a:r>
            <a:r>
              <a:rPr lang="en-US" b="1" dirty="0"/>
              <a:t>Z</a:t>
            </a:r>
            <a:r>
              <a:rPr lang="en-US" baseline="30000" dirty="0"/>
              <a:t>+</a:t>
            </a:r>
            <a:r>
              <a:rPr lang="en-US" dirty="0"/>
              <a:t>, f(x, y) = 2</a:t>
            </a:r>
            <a:r>
              <a:rPr lang="en-US" baseline="30000" dirty="0"/>
              <a:t>x</a:t>
            </a:r>
            <a:r>
              <a:rPr lang="en-US" dirty="0"/>
              <a:t> + y.</a:t>
            </a:r>
          </a:p>
          <a:p>
            <a:endParaRPr lang="en-US" dirty="0"/>
          </a:p>
        </p:txBody>
      </p:sp>
      <p:pic>
        <p:nvPicPr>
          <p:cNvPr id="4" name="Picture 3">
            <a:extLst>
              <a:ext uri="{FF2B5EF4-FFF2-40B4-BE49-F238E27FC236}">
                <a16:creationId xmlns:a16="http://schemas.microsoft.com/office/drawing/2014/main" id="{A29DC135-5EC5-A2AF-8971-D925325401A5}"/>
              </a:ext>
            </a:extLst>
          </p:cNvPr>
          <p:cNvPicPr>
            <a:picLocks noChangeAspect="1"/>
          </p:cNvPicPr>
          <p:nvPr/>
        </p:nvPicPr>
        <p:blipFill>
          <a:blip r:embed="rId2"/>
          <a:stretch>
            <a:fillRect/>
          </a:stretch>
        </p:blipFill>
        <p:spPr>
          <a:xfrm>
            <a:off x="5217638" y="121391"/>
            <a:ext cx="2583745" cy="1453356"/>
          </a:xfrm>
          <a:prstGeom prst="rect">
            <a:avLst/>
          </a:prstGeom>
        </p:spPr>
      </p:pic>
      <p:pic>
        <p:nvPicPr>
          <p:cNvPr id="9" name="Picture 8">
            <a:extLst>
              <a:ext uri="{FF2B5EF4-FFF2-40B4-BE49-F238E27FC236}">
                <a16:creationId xmlns:a16="http://schemas.microsoft.com/office/drawing/2014/main" id="{A75B86CA-64C4-C3EC-4EB6-1ADF2413ACBC}"/>
              </a:ext>
            </a:extLst>
          </p:cNvPr>
          <p:cNvPicPr>
            <a:picLocks noChangeAspect="1"/>
          </p:cNvPicPr>
          <p:nvPr/>
        </p:nvPicPr>
        <p:blipFill>
          <a:blip r:embed="rId3"/>
          <a:stretch>
            <a:fillRect/>
          </a:stretch>
        </p:blipFill>
        <p:spPr>
          <a:xfrm>
            <a:off x="8812499" y="230188"/>
            <a:ext cx="3368322" cy="1286368"/>
          </a:xfrm>
          <a:prstGeom prst="rect">
            <a:avLst/>
          </a:prstGeom>
        </p:spPr>
      </p:pic>
    </p:spTree>
    <p:extLst>
      <p:ext uri="{BB962C8B-B14F-4D97-AF65-F5344CB8AC3E}">
        <p14:creationId xmlns:p14="http://schemas.microsoft.com/office/powerpoint/2010/main" val="294921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0C15-FE41-FC4E-3EF5-0A38F4004199}"/>
              </a:ext>
            </a:extLst>
          </p:cNvPr>
          <p:cNvSpPr>
            <a:spLocks noGrp="1"/>
          </p:cNvSpPr>
          <p:nvPr>
            <p:ph type="title"/>
          </p:nvPr>
        </p:nvSpPr>
        <p:spPr/>
        <p:txBody>
          <a:bodyPr/>
          <a:lstStyle/>
          <a:p>
            <a:r>
              <a:rPr lang="pt-BR" dirty="0"/>
              <a:t>4.3.2</a:t>
            </a:r>
            <a:endParaRPr lang="en-US" dirty="0"/>
          </a:p>
        </p:txBody>
      </p:sp>
      <p:sp>
        <p:nvSpPr>
          <p:cNvPr id="3" name="Content Placeholder 2">
            <a:extLst>
              <a:ext uri="{FF2B5EF4-FFF2-40B4-BE49-F238E27FC236}">
                <a16:creationId xmlns:a16="http://schemas.microsoft.com/office/drawing/2014/main" id="{255B0E14-BEB2-039D-3AC2-95C902C16C24}"/>
              </a:ext>
            </a:extLst>
          </p:cNvPr>
          <p:cNvSpPr>
            <a:spLocks noGrp="1"/>
          </p:cNvSpPr>
          <p:nvPr>
            <p:ph idx="1"/>
          </p:nvPr>
        </p:nvSpPr>
        <p:spPr/>
        <p:txBody>
          <a:bodyPr>
            <a:normAutofit fontScale="70000" lnSpcReduction="20000"/>
          </a:bodyPr>
          <a:lstStyle/>
          <a:p>
            <a:r>
              <a:rPr lang="en-US" dirty="0"/>
              <a:t>For each of the functions below, indicate whether the function is onto, one-to-one, neither or both. If the function is not onto or not one-to-one, give an example showing why.</a:t>
            </a:r>
          </a:p>
          <a:p>
            <a:pPr lvl="1"/>
            <a:r>
              <a:rPr lang="en-US" dirty="0"/>
              <a:t>(a) f: </a:t>
            </a:r>
            <a:r>
              <a:rPr lang="en-US" b="1" dirty="0"/>
              <a:t>R</a:t>
            </a:r>
            <a:r>
              <a:rPr lang="en-US" dirty="0"/>
              <a:t> → </a:t>
            </a:r>
            <a:r>
              <a:rPr lang="en-US" b="1" dirty="0"/>
              <a:t>R</a:t>
            </a:r>
            <a:r>
              <a:rPr lang="en-US" dirty="0"/>
              <a:t>. f(x) = x</a:t>
            </a:r>
            <a:r>
              <a:rPr lang="en-US" baseline="30000" dirty="0"/>
              <a:t>2		</a:t>
            </a:r>
            <a:r>
              <a:rPr lang="en-US" dirty="0"/>
              <a:t>Not onto. Let y be a real number such that y &lt; 0. Then there is no x such that x</a:t>
            </a:r>
            <a:r>
              <a:rPr lang="en-US" baseline="30000" dirty="0"/>
              <a:t>2</a:t>
            </a:r>
            <a:r>
              <a:rPr lang="en-US" dirty="0"/>
              <a:t> = y. For example, there is no x ∈ </a:t>
            </a:r>
            <a:r>
              <a:rPr lang="en-US" b="1" dirty="0"/>
              <a:t>R</a:t>
            </a:r>
            <a:r>
              <a:rPr lang="en-US" dirty="0"/>
              <a:t> such that x</a:t>
            </a:r>
            <a:r>
              <a:rPr lang="en-US" baseline="30000" dirty="0"/>
              <a:t>2</a:t>
            </a:r>
            <a:r>
              <a:rPr lang="en-US" dirty="0"/>
              <a:t> = -1. Not one-to-one. f(1) = f(-1) = 1.</a:t>
            </a:r>
          </a:p>
          <a:p>
            <a:pPr lvl="1"/>
            <a:r>
              <a:rPr lang="en-US" dirty="0"/>
              <a:t>(b) g: </a:t>
            </a:r>
            <a:r>
              <a:rPr lang="en-US" b="1" dirty="0"/>
              <a:t>R</a:t>
            </a:r>
            <a:r>
              <a:rPr lang="en-US" dirty="0"/>
              <a:t> → </a:t>
            </a:r>
            <a:r>
              <a:rPr lang="en-US" b="1" dirty="0"/>
              <a:t>R</a:t>
            </a:r>
            <a:r>
              <a:rPr lang="en-US" dirty="0"/>
              <a:t>. g(x) = x</a:t>
            </a:r>
            <a:r>
              <a:rPr lang="en-US" baseline="30000" dirty="0"/>
              <a:t>3		</a:t>
            </a:r>
            <a:r>
              <a:rPr lang="en-US" dirty="0"/>
              <a:t>One-to-one and onto.</a:t>
            </a:r>
          </a:p>
          <a:p>
            <a:pPr lvl="1"/>
            <a:r>
              <a:rPr lang="en-US" dirty="0"/>
              <a:t>(c) h: </a:t>
            </a:r>
            <a:r>
              <a:rPr lang="en-US" b="1" dirty="0"/>
              <a:t>Z</a:t>
            </a:r>
            <a:r>
              <a:rPr lang="en-US" dirty="0"/>
              <a:t> → </a:t>
            </a:r>
            <a:r>
              <a:rPr lang="en-US" b="1" dirty="0"/>
              <a:t>Z</a:t>
            </a:r>
            <a:r>
              <a:rPr lang="en-US" dirty="0"/>
              <a:t>. h(x) = x</a:t>
            </a:r>
            <a:r>
              <a:rPr lang="en-US" baseline="30000" dirty="0"/>
              <a:t>3		</a:t>
            </a:r>
            <a:r>
              <a:rPr lang="en-US" dirty="0"/>
              <a:t>Not onto. For example, there is no integer x, such that x</a:t>
            </a:r>
            <a:r>
              <a:rPr lang="en-US" baseline="30000" dirty="0"/>
              <a:t>3</a:t>
            </a:r>
            <a:r>
              <a:rPr lang="en-US" dirty="0"/>
              <a:t> = 2. One-to-one.</a:t>
            </a:r>
          </a:p>
          <a:p>
            <a:pPr lvl="1"/>
            <a:r>
              <a:rPr lang="en-US" dirty="0"/>
              <a:t>(d) f: </a:t>
            </a:r>
            <a:r>
              <a:rPr lang="en-US" b="1" dirty="0"/>
              <a:t>Z</a:t>
            </a:r>
            <a:r>
              <a:rPr lang="en-US" dirty="0"/>
              <a:t> → </a:t>
            </a:r>
            <a:r>
              <a:rPr lang="en-US" b="1" dirty="0"/>
              <a:t>Z</a:t>
            </a:r>
            <a:r>
              <a:rPr lang="en-US" dirty="0"/>
              <a:t>, 			Not one-to-one. For example, f maps both x = 1 and x = 2 to f(x) = -3. Onto. </a:t>
            </a:r>
          </a:p>
          <a:p>
            <a:pPr lvl="1"/>
            <a:r>
              <a:rPr lang="en-US" dirty="0"/>
              <a:t>(e) f: </a:t>
            </a:r>
            <a:r>
              <a:rPr lang="en-US" b="1" dirty="0"/>
              <a:t>Z</a:t>
            </a:r>
            <a:r>
              <a:rPr lang="en-US" dirty="0"/>
              <a:t> → </a:t>
            </a:r>
            <a:r>
              <a:rPr lang="en-US" b="1" dirty="0"/>
              <a:t>Z</a:t>
            </a:r>
            <a:r>
              <a:rPr lang="en-US" dirty="0"/>
              <a:t>, f(x) = 5x - 4 	Not onto. For example, no integer x exists such that f(x) = 5x - 4 = 2. One-to-one. </a:t>
            </a:r>
          </a:p>
          <a:p>
            <a:pPr lvl="1"/>
            <a:r>
              <a:rPr lang="en-US" dirty="0"/>
              <a:t>(f) f: </a:t>
            </a:r>
            <a:r>
              <a:rPr lang="en-US" b="1" dirty="0"/>
              <a:t>Z</a:t>
            </a:r>
            <a:r>
              <a:rPr lang="en-US" dirty="0"/>
              <a:t> → </a:t>
            </a:r>
            <a:r>
              <a:rPr lang="en-US" b="1" dirty="0"/>
              <a:t>Z</a:t>
            </a:r>
            <a:r>
              <a:rPr lang="en-US" dirty="0"/>
              <a:t>, f(x) = x - 4 		One-to-one and onto. </a:t>
            </a:r>
          </a:p>
          <a:p>
            <a:pPr lvl="1"/>
            <a:r>
              <a:rPr lang="en-US" dirty="0"/>
              <a:t>(g)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f(x, y) = (x+1, 2y)	One-to-one, but not onto. There is no pair (x, y) such that f(x, y) = (1, 1).</a:t>
            </a:r>
          </a:p>
          <a:p>
            <a:pPr lvl="1"/>
            <a:r>
              <a:rPr lang="en-US" dirty="0"/>
              <a:t>(h)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Onto, but not one-to-one. f(1, 2) = f(2, 2).</a:t>
            </a:r>
          </a:p>
          <a:p>
            <a:pPr lvl="1"/>
            <a:r>
              <a:rPr lang="en-US" dirty="0"/>
              <a:t>(</a:t>
            </a:r>
            <a:r>
              <a:rPr lang="en-US" dirty="0" err="1"/>
              <a:t>i</a:t>
            </a:r>
            <a:r>
              <a:rPr lang="en-US" dirty="0"/>
              <a:t>)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Neither one-to-one, nor onto. f(1, 2) = f(2, 2). There is no (x, y) such that f(x, y) = (0, 0).</a:t>
            </a:r>
          </a:p>
          <a:p>
            <a:pPr lvl="1"/>
            <a:r>
              <a:rPr lang="en-US" dirty="0"/>
              <a:t>(j) f: </a:t>
            </a:r>
            <a:r>
              <a:rPr lang="en-US" b="1" dirty="0"/>
              <a:t>Z</a:t>
            </a:r>
            <a:r>
              <a:rPr lang="en-US" dirty="0"/>
              <a:t> × </a:t>
            </a:r>
            <a:r>
              <a:rPr lang="en-US" b="1" dirty="0"/>
              <a:t>Z</a:t>
            </a:r>
            <a:r>
              <a:rPr lang="en-US" dirty="0"/>
              <a:t> → </a:t>
            </a:r>
            <a:r>
              <a:rPr lang="en-US" b="1" dirty="0"/>
              <a:t>Z</a:t>
            </a:r>
            <a:r>
              <a:rPr lang="en-US" dirty="0"/>
              <a:t> × </a:t>
            </a:r>
            <a:r>
              <a:rPr lang="en-US" b="1" dirty="0"/>
              <a:t>Z</a:t>
            </a:r>
            <a:r>
              <a:rPr lang="en-US" dirty="0"/>
              <a:t>, f(x, y) = (1-y, 1-x)	One-to-one and onto.</a:t>
            </a:r>
          </a:p>
          <a:p>
            <a:pPr lvl="1"/>
            <a:r>
              <a:rPr lang="en-US" dirty="0"/>
              <a:t>(k) f: </a:t>
            </a:r>
            <a:r>
              <a:rPr lang="en-US" b="1" dirty="0"/>
              <a:t>Z</a:t>
            </a:r>
            <a:r>
              <a:rPr lang="en-US" baseline="30000" dirty="0"/>
              <a:t>+</a:t>
            </a:r>
            <a:r>
              <a:rPr lang="en-US" dirty="0"/>
              <a:t> × </a:t>
            </a:r>
            <a:r>
              <a:rPr lang="en-US" b="1" dirty="0"/>
              <a:t>Z</a:t>
            </a:r>
            <a:r>
              <a:rPr lang="en-US" baseline="30000" dirty="0"/>
              <a:t>+</a:t>
            </a:r>
            <a:r>
              <a:rPr lang="en-US" dirty="0"/>
              <a:t> → </a:t>
            </a:r>
            <a:r>
              <a:rPr lang="en-US" b="1" dirty="0"/>
              <a:t>Z</a:t>
            </a:r>
            <a:r>
              <a:rPr lang="en-US" baseline="30000" dirty="0"/>
              <a:t>+</a:t>
            </a:r>
            <a:r>
              <a:rPr lang="en-US" dirty="0"/>
              <a:t>, f(x, y) = 2</a:t>
            </a:r>
            <a:r>
              <a:rPr lang="en-US" baseline="30000" dirty="0"/>
              <a:t>x</a:t>
            </a:r>
            <a:r>
              <a:rPr lang="en-US" dirty="0"/>
              <a:t> + y.	Neither one-to-one, nor onto. There is no (x, y) such that f(x, y) = 1. f(2, 2) = f(1, 4).</a:t>
            </a:r>
          </a:p>
          <a:p>
            <a:endParaRPr lang="en-US" dirty="0"/>
          </a:p>
        </p:txBody>
      </p:sp>
      <p:pic>
        <p:nvPicPr>
          <p:cNvPr id="4" name="Picture 3">
            <a:extLst>
              <a:ext uri="{FF2B5EF4-FFF2-40B4-BE49-F238E27FC236}">
                <a16:creationId xmlns:a16="http://schemas.microsoft.com/office/drawing/2014/main" id="{3E9899DB-83B0-71A2-F36E-CD805E2BFDEF}"/>
              </a:ext>
            </a:extLst>
          </p:cNvPr>
          <p:cNvPicPr>
            <a:picLocks noChangeAspect="1"/>
          </p:cNvPicPr>
          <p:nvPr/>
        </p:nvPicPr>
        <p:blipFill>
          <a:blip r:embed="rId2"/>
          <a:stretch>
            <a:fillRect/>
          </a:stretch>
        </p:blipFill>
        <p:spPr>
          <a:xfrm>
            <a:off x="8812499" y="230188"/>
            <a:ext cx="3368322" cy="1286368"/>
          </a:xfrm>
          <a:prstGeom prst="rect">
            <a:avLst/>
          </a:prstGeom>
        </p:spPr>
      </p:pic>
    </p:spTree>
    <p:extLst>
      <p:ext uri="{BB962C8B-B14F-4D97-AF65-F5344CB8AC3E}">
        <p14:creationId xmlns:p14="http://schemas.microsoft.com/office/powerpoint/2010/main" val="1386409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8429-D580-89D1-4306-26CFDDB0C4F6}"/>
              </a:ext>
            </a:extLst>
          </p:cNvPr>
          <p:cNvSpPr>
            <a:spLocks noGrp="1"/>
          </p:cNvSpPr>
          <p:nvPr>
            <p:ph type="title"/>
          </p:nvPr>
        </p:nvSpPr>
        <p:spPr/>
        <p:txBody>
          <a:bodyPr/>
          <a:lstStyle/>
          <a:p>
            <a:r>
              <a:rPr lang="pt-BR" dirty="0"/>
              <a:t>4.4.2 </a:t>
            </a:r>
            <a:r>
              <a:rPr lang="pt-BR" dirty="0" err="1"/>
              <a:t>a-d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26160A-87D2-94CE-3082-AC9676F67D80}"/>
                  </a:ext>
                </a:extLst>
              </p:cNvPr>
              <p:cNvSpPr>
                <a:spLocks noGrp="1"/>
              </p:cNvSpPr>
              <p:nvPr>
                <p:ph idx="1"/>
              </p:nvPr>
            </p:nvSpPr>
            <p:spPr/>
            <p:txBody>
              <a:bodyPr>
                <a:normAutofit lnSpcReduction="10000"/>
              </a:bodyPr>
              <a:lstStyle/>
              <a:p>
                <a:r>
                  <a:rPr lang="en-US" dirty="0"/>
                  <a:t>For each of the following functions, indicate whether the function has a well-defined inverse. If the inverse is well-defined, give the input/output relationship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a:t>
                </a:r>
              </a:p>
              <a:p>
                <a:r>
                  <a:rPr lang="en-US" dirty="0"/>
                  <a:t>f: Z-&gt; Z. f(x) = x+3</a:t>
                </a:r>
              </a:p>
              <a:p>
                <a:r>
                  <a:rPr lang="en-US" dirty="0"/>
                  <a:t>f: Z-&gt;Z. f(x) = 2x+34</a:t>
                </a:r>
              </a:p>
              <a:p>
                <a:r>
                  <a:rPr lang="en-US" dirty="0"/>
                  <a:t>f: R-&gt;R. f(x) = 2x+3</a:t>
                </a:r>
              </a:p>
              <a:p>
                <a:r>
                  <a:rPr lang="en-US" dirty="0"/>
                  <a:t>A = {1-8} </a:t>
                </a:r>
                <a:r>
                  <a:rPr lang="en-US" dirty="0" err="1"/>
                  <a:t>f:P</a:t>
                </a:r>
                <a:r>
                  <a:rPr lang="en-US" dirty="0"/>
                  <a:t>(x) -&gt; {1-8}</a:t>
                </a:r>
              </a:p>
              <a:p>
                <a:pPr lvl="1"/>
                <a:r>
                  <a:rPr lang="en-US" dirty="0"/>
                  <a:t>For X subset of A, f(X) = |X|</a:t>
                </a:r>
              </a:p>
              <a:p>
                <a:pPr lvl="2"/>
                <a:r>
                  <a:rPr lang="en-US" dirty="0"/>
                  <a:t>A finite set</a:t>
                </a:r>
              </a:p>
              <a:p>
                <a:pPr lvl="2"/>
                <a:r>
                  <a:rPr lang="en-US" dirty="0"/>
                  <a:t>P(X) – power set</a:t>
                </a:r>
              </a:p>
            </p:txBody>
          </p:sp>
        </mc:Choice>
        <mc:Fallback xmlns="">
          <p:sp>
            <p:nvSpPr>
              <p:cNvPr id="3" name="Content Placeholder 2">
                <a:extLst>
                  <a:ext uri="{FF2B5EF4-FFF2-40B4-BE49-F238E27FC236}">
                    <a16:creationId xmlns:a16="http://schemas.microsoft.com/office/drawing/2014/main" id="{6026160A-87D2-94CE-3082-AC9676F67D80}"/>
                  </a:ext>
                </a:extLst>
              </p:cNvPr>
              <p:cNvSpPr>
                <a:spLocks noGrp="1" noRot="1" noChangeAspect="1" noMove="1" noResize="1" noEditPoints="1" noAdjustHandles="1" noChangeArrowheads="1" noChangeShapeType="1" noTextEdit="1"/>
              </p:cNvSpPr>
              <p:nvPr>
                <p:ph idx="1"/>
              </p:nvPr>
            </p:nvSpPr>
            <p:spPr>
              <a:blipFill>
                <a:blip r:embed="rId2"/>
                <a:stretch>
                  <a:fillRect l="-1086" t="-3198" r="-144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225BAE4-1C6F-D48A-C629-63AE7A2FC4DE}"/>
              </a:ext>
            </a:extLst>
          </p:cNvPr>
          <p:cNvPicPr>
            <a:picLocks noChangeAspect="1"/>
          </p:cNvPicPr>
          <p:nvPr/>
        </p:nvPicPr>
        <p:blipFill>
          <a:blip r:embed="rId3"/>
          <a:stretch>
            <a:fillRect/>
          </a:stretch>
        </p:blipFill>
        <p:spPr>
          <a:xfrm>
            <a:off x="6101215" y="49471"/>
            <a:ext cx="2583745" cy="14533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D69D22-9D7C-A013-3CA5-C09A2BC6CC65}"/>
                  </a:ext>
                </a:extLst>
              </p:cNvPr>
              <p:cNvSpPr txBox="1"/>
              <p:nvPr/>
            </p:nvSpPr>
            <p:spPr>
              <a:xfrm>
                <a:off x="6096000" y="1502827"/>
                <a:ext cx="6097712" cy="369332"/>
              </a:xfrm>
              <a:prstGeom prst="rect">
                <a:avLst/>
              </a:prstGeom>
              <a:noFill/>
            </p:spPr>
            <p:txBody>
              <a:bodyPr wrap="square">
                <a:spAutoFit/>
              </a:bodyPr>
              <a:lstStyle/>
              <a:p>
                <a:pPr marL="0" indent="0">
                  <a:buNone/>
                </a:pPr>
                <a:r>
                  <a:rPr lang="en-US" dirty="0"/>
                  <a:t>A function </a:t>
                </a:r>
                <a14:m>
                  <m:oMath xmlns:m="http://schemas.openxmlformats.org/officeDocument/2006/math">
                    <m:r>
                      <a:rPr lang="en-US" i="1" dirty="0" smtClean="0">
                        <a:latin typeface="Cambria Math" panose="02040503050406030204" pitchFamily="18" charset="0"/>
                      </a:rPr>
                      <m:t>𝑓</m:t>
                    </m:r>
                  </m:oMath>
                </a14:m>
                <a:r>
                  <a:rPr lang="en-US" dirty="0"/>
                  <a:t> has an inverse </a:t>
                </a:r>
                <a:r>
                  <a:rPr lang="en-US" b="1" dirty="0"/>
                  <a:t>if and only if </a:t>
                </a:r>
                <a14:m>
                  <m:oMath xmlns:m="http://schemas.openxmlformats.org/officeDocument/2006/math">
                    <m:r>
                      <a:rPr lang="en-US" b="1" i="1" dirty="0" smtClean="0">
                        <a:latin typeface="Cambria Math" panose="02040503050406030204" pitchFamily="18" charset="0"/>
                      </a:rPr>
                      <m:t>𝒇</m:t>
                    </m:r>
                  </m:oMath>
                </a14:m>
                <a:r>
                  <a:rPr lang="en-US" b="1" dirty="0"/>
                  <a:t> is a bijection</a:t>
                </a:r>
                <a:r>
                  <a:rPr lang="en-US" dirty="0"/>
                  <a:t>. </a:t>
                </a:r>
              </a:p>
            </p:txBody>
          </p:sp>
        </mc:Choice>
        <mc:Fallback xmlns="">
          <p:sp>
            <p:nvSpPr>
              <p:cNvPr id="6" name="TextBox 5">
                <a:extLst>
                  <a:ext uri="{FF2B5EF4-FFF2-40B4-BE49-F238E27FC236}">
                    <a16:creationId xmlns:a16="http://schemas.microsoft.com/office/drawing/2014/main" id="{6DD69D22-9D7C-A013-3CA5-C09A2BC6CC65}"/>
                  </a:ext>
                </a:extLst>
              </p:cNvPr>
              <p:cNvSpPr txBox="1">
                <a:spLocks noRot="1" noChangeAspect="1" noMove="1" noResize="1" noEditPoints="1" noAdjustHandles="1" noChangeArrowheads="1" noChangeShapeType="1" noTextEdit="1"/>
              </p:cNvSpPr>
              <p:nvPr/>
            </p:nvSpPr>
            <p:spPr>
              <a:xfrm>
                <a:off x="6096000" y="1502827"/>
                <a:ext cx="6097712" cy="369332"/>
              </a:xfrm>
              <a:prstGeom prst="rect">
                <a:avLst/>
              </a:prstGeom>
              <a:blipFill>
                <a:blip r:embed="rId4"/>
                <a:stretch>
                  <a:fillRect l="-832" t="-6667"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5F3D888-CA84-87A2-FC6F-C992AFB98E28}"/>
              </a:ext>
            </a:extLst>
          </p:cNvPr>
          <p:cNvPicPr>
            <a:picLocks noChangeAspect="1"/>
          </p:cNvPicPr>
          <p:nvPr/>
        </p:nvPicPr>
        <p:blipFill>
          <a:blip r:embed="rId5"/>
          <a:stretch>
            <a:fillRect/>
          </a:stretch>
        </p:blipFill>
        <p:spPr>
          <a:xfrm>
            <a:off x="8812499" y="230188"/>
            <a:ext cx="3368322" cy="1286368"/>
          </a:xfrm>
          <a:prstGeom prst="rect">
            <a:avLst/>
          </a:prstGeom>
        </p:spPr>
      </p:pic>
    </p:spTree>
    <p:extLst>
      <p:ext uri="{BB962C8B-B14F-4D97-AF65-F5344CB8AC3E}">
        <p14:creationId xmlns:p14="http://schemas.microsoft.com/office/powerpoint/2010/main" val="3214423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8429-D580-89D1-4306-26CFDDB0C4F6}"/>
              </a:ext>
            </a:extLst>
          </p:cNvPr>
          <p:cNvSpPr>
            <a:spLocks noGrp="1"/>
          </p:cNvSpPr>
          <p:nvPr>
            <p:ph type="title"/>
          </p:nvPr>
        </p:nvSpPr>
        <p:spPr/>
        <p:txBody>
          <a:bodyPr/>
          <a:lstStyle/>
          <a:p>
            <a:r>
              <a:rPr lang="pt-BR" dirty="0"/>
              <a:t>4.4.2 </a:t>
            </a:r>
            <a:r>
              <a:rPr lang="pt-BR" dirty="0" err="1"/>
              <a:t>a-d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26160A-87D2-94CE-3082-AC9676F67D80}"/>
                  </a:ext>
                </a:extLst>
              </p:cNvPr>
              <p:cNvSpPr>
                <a:spLocks noGrp="1"/>
              </p:cNvSpPr>
              <p:nvPr>
                <p:ph idx="1"/>
              </p:nvPr>
            </p:nvSpPr>
            <p:spPr/>
            <p:txBody>
              <a:bodyPr>
                <a:normAutofit lnSpcReduction="10000"/>
              </a:bodyPr>
              <a:lstStyle/>
              <a:p>
                <a:r>
                  <a:rPr lang="en-US" dirty="0"/>
                  <a:t>For each of the following functions, indicate whether the function has a well-defined inverse. If the inverse is well-defined, give the input/output relationship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a:t>
                </a:r>
              </a:p>
              <a:p>
                <a:r>
                  <a:rPr lang="en-US" dirty="0"/>
                  <a:t>f: Z-&gt; Z. f(x) = x+3</a:t>
                </a:r>
              </a:p>
              <a:p>
                <a:r>
                  <a:rPr lang="en-US" dirty="0"/>
                  <a:t>f: Z-&gt;Z. f(x) = 2x+34</a:t>
                </a:r>
              </a:p>
              <a:p>
                <a:r>
                  <a:rPr lang="en-US" dirty="0"/>
                  <a:t>f: R-&gt;R. f(x) = 2x+3</a:t>
                </a:r>
              </a:p>
              <a:p>
                <a:r>
                  <a:rPr lang="en-US" dirty="0"/>
                  <a:t>A = {1-8} </a:t>
                </a:r>
                <a:r>
                  <a:rPr lang="en-US" dirty="0" err="1"/>
                  <a:t>f:P</a:t>
                </a:r>
                <a:r>
                  <a:rPr lang="en-US" dirty="0"/>
                  <a:t>(x) -&gt; {1-8}</a:t>
                </a:r>
              </a:p>
              <a:p>
                <a:pPr lvl="1"/>
                <a:r>
                  <a:rPr lang="en-US" dirty="0"/>
                  <a:t>For X subset of A, f(X) = |X|</a:t>
                </a:r>
              </a:p>
              <a:p>
                <a:pPr lvl="2"/>
                <a:r>
                  <a:rPr lang="en-US" dirty="0"/>
                  <a:t>A finite set</a:t>
                </a:r>
              </a:p>
              <a:p>
                <a:pPr lvl="2"/>
                <a:r>
                  <a:rPr lang="en-US" dirty="0"/>
                  <a:t>P(X) – power set</a:t>
                </a:r>
              </a:p>
            </p:txBody>
          </p:sp>
        </mc:Choice>
        <mc:Fallback xmlns="">
          <p:sp>
            <p:nvSpPr>
              <p:cNvPr id="3" name="Content Placeholder 2">
                <a:extLst>
                  <a:ext uri="{FF2B5EF4-FFF2-40B4-BE49-F238E27FC236}">
                    <a16:creationId xmlns:a16="http://schemas.microsoft.com/office/drawing/2014/main" id="{6026160A-87D2-94CE-3082-AC9676F67D80}"/>
                  </a:ext>
                </a:extLst>
              </p:cNvPr>
              <p:cNvSpPr>
                <a:spLocks noGrp="1" noRot="1" noChangeAspect="1" noMove="1" noResize="1" noEditPoints="1" noAdjustHandles="1" noChangeArrowheads="1" noChangeShapeType="1" noTextEdit="1"/>
              </p:cNvSpPr>
              <p:nvPr>
                <p:ph idx="1"/>
              </p:nvPr>
            </p:nvSpPr>
            <p:spPr>
              <a:blipFill>
                <a:blip r:embed="rId2"/>
                <a:stretch>
                  <a:fillRect l="-1086" t="-3198" r="-144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09C1CC3-2187-AC99-31CC-A3E2989DA9E8}"/>
              </a:ext>
            </a:extLst>
          </p:cNvPr>
          <p:cNvSpPr txBox="1"/>
          <p:nvPr/>
        </p:nvSpPr>
        <p:spPr>
          <a:xfrm>
            <a:off x="5709863" y="4736654"/>
            <a:ext cx="6097712" cy="369332"/>
          </a:xfrm>
          <a:prstGeom prst="rect">
            <a:avLst/>
          </a:prstGeom>
          <a:noFill/>
        </p:spPr>
        <p:txBody>
          <a:bodyPr wrap="square">
            <a:spAutoFit/>
          </a:bodyPr>
          <a:lstStyle/>
          <a:p>
            <a:r>
              <a:rPr lang="en-US" dirty="0"/>
              <a:t>The function is not one-to-one, so is not well-defined.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63FD89-6669-8EE4-E88D-BF601EBA9EA6}"/>
                  </a:ext>
                </a:extLst>
              </p:cNvPr>
              <p:cNvSpPr txBox="1"/>
              <p:nvPr/>
            </p:nvSpPr>
            <p:spPr>
              <a:xfrm>
                <a:off x="5709863" y="3059668"/>
                <a:ext cx="6097712" cy="369332"/>
              </a:xfrm>
              <a:prstGeom prst="rect">
                <a:avLst/>
              </a:prstGeom>
              <a:noFill/>
            </p:spPr>
            <p:txBody>
              <a:bodyPr wrap="square">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 x -3</a:t>
                </a:r>
              </a:p>
            </p:txBody>
          </p:sp>
        </mc:Choice>
        <mc:Fallback xmlns="">
          <p:sp>
            <p:nvSpPr>
              <p:cNvPr id="6" name="TextBox 5">
                <a:extLst>
                  <a:ext uri="{FF2B5EF4-FFF2-40B4-BE49-F238E27FC236}">
                    <a16:creationId xmlns:a16="http://schemas.microsoft.com/office/drawing/2014/main" id="{0763FD89-6669-8EE4-E88D-BF601EBA9EA6}"/>
                  </a:ext>
                </a:extLst>
              </p:cNvPr>
              <p:cNvSpPr txBox="1">
                <a:spLocks noRot="1" noChangeAspect="1" noMove="1" noResize="1" noEditPoints="1" noAdjustHandles="1" noChangeArrowheads="1" noChangeShapeType="1" noTextEdit="1"/>
              </p:cNvSpPr>
              <p:nvPr/>
            </p:nvSpPr>
            <p:spPr>
              <a:xfrm>
                <a:off x="5709863" y="3059668"/>
                <a:ext cx="6097712" cy="369332"/>
              </a:xfrm>
              <a:prstGeom prst="rect">
                <a:avLst/>
              </a:prstGeom>
              <a:blipFill>
                <a:blip r:embed="rId3"/>
                <a:stretch>
                  <a:fillRect l="-416"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F36B76-AA2B-34DB-C2D9-0AF595FC01D0}"/>
                  </a:ext>
                </a:extLst>
              </p:cNvPr>
              <p:cNvSpPr txBox="1"/>
              <p:nvPr/>
            </p:nvSpPr>
            <p:spPr>
              <a:xfrm>
                <a:off x="5709863" y="3496811"/>
                <a:ext cx="6097712" cy="369332"/>
              </a:xfrm>
              <a:prstGeom prst="rect">
                <a:avLst/>
              </a:prstGeom>
              <a:noFill/>
            </p:spPr>
            <p:txBody>
              <a:bodyPr wrap="square">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The function is not one-to-one, so is not well-defined.</a:t>
                </a:r>
              </a:p>
            </p:txBody>
          </p:sp>
        </mc:Choice>
        <mc:Fallback xmlns="">
          <p:sp>
            <p:nvSpPr>
              <p:cNvPr id="7" name="TextBox 6">
                <a:extLst>
                  <a:ext uri="{FF2B5EF4-FFF2-40B4-BE49-F238E27FC236}">
                    <a16:creationId xmlns:a16="http://schemas.microsoft.com/office/drawing/2014/main" id="{20F36B76-AA2B-34DB-C2D9-0AF595FC01D0}"/>
                  </a:ext>
                </a:extLst>
              </p:cNvPr>
              <p:cNvSpPr txBox="1">
                <a:spLocks noRot="1" noChangeAspect="1" noMove="1" noResize="1" noEditPoints="1" noAdjustHandles="1" noChangeArrowheads="1" noChangeShapeType="1" noTextEdit="1"/>
              </p:cNvSpPr>
              <p:nvPr/>
            </p:nvSpPr>
            <p:spPr>
              <a:xfrm>
                <a:off x="5709863" y="3496811"/>
                <a:ext cx="6097712" cy="369332"/>
              </a:xfrm>
              <a:prstGeom prst="rect">
                <a:avLst/>
              </a:prstGeom>
              <a:blipFill>
                <a:blip r:embed="rId4"/>
                <a:stretch>
                  <a:fillRect l="-41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2AADD-07AA-CFDF-D2D7-999E5EFA9823}"/>
                  </a:ext>
                </a:extLst>
              </p:cNvPr>
              <p:cNvSpPr txBox="1"/>
              <p:nvPr/>
            </p:nvSpPr>
            <p:spPr>
              <a:xfrm>
                <a:off x="5709863" y="3932066"/>
                <a:ext cx="6097712" cy="369332"/>
              </a:xfrm>
              <a:prstGeom prst="rect">
                <a:avLst/>
              </a:prstGeom>
              <a:noFill/>
            </p:spPr>
            <p:txBody>
              <a:bodyPr wrap="square">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 (x-3)/3</a:t>
                </a:r>
              </a:p>
            </p:txBody>
          </p:sp>
        </mc:Choice>
        <mc:Fallback xmlns="">
          <p:sp>
            <p:nvSpPr>
              <p:cNvPr id="8" name="TextBox 7">
                <a:extLst>
                  <a:ext uri="{FF2B5EF4-FFF2-40B4-BE49-F238E27FC236}">
                    <a16:creationId xmlns:a16="http://schemas.microsoft.com/office/drawing/2014/main" id="{38D2AADD-07AA-CFDF-D2D7-999E5EFA9823}"/>
                  </a:ext>
                </a:extLst>
              </p:cNvPr>
              <p:cNvSpPr txBox="1">
                <a:spLocks noRot="1" noChangeAspect="1" noMove="1" noResize="1" noEditPoints="1" noAdjustHandles="1" noChangeArrowheads="1" noChangeShapeType="1" noTextEdit="1"/>
              </p:cNvSpPr>
              <p:nvPr/>
            </p:nvSpPr>
            <p:spPr>
              <a:xfrm>
                <a:off x="5709863" y="3932066"/>
                <a:ext cx="6097712" cy="369332"/>
              </a:xfrm>
              <a:prstGeom prst="rect">
                <a:avLst/>
              </a:prstGeom>
              <a:blipFill>
                <a:blip r:embed="rId5"/>
                <a:stretch>
                  <a:fillRect l="-416" t="-6667"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2148C31-8DD5-EFF9-52DD-7F865E0639E9}"/>
              </a:ext>
            </a:extLst>
          </p:cNvPr>
          <p:cNvPicPr>
            <a:picLocks noChangeAspect="1"/>
          </p:cNvPicPr>
          <p:nvPr/>
        </p:nvPicPr>
        <p:blipFill>
          <a:blip r:embed="rId6"/>
          <a:stretch>
            <a:fillRect/>
          </a:stretch>
        </p:blipFill>
        <p:spPr>
          <a:xfrm>
            <a:off x="6101215" y="49471"/>
            <a:ext cx="2583745" cy="1453356"/>
          </a:xfrm>
          <a:prstGeom prst="rect">
            <a:avLst/>
          </a:prstGeom>
        </p:spPr>
      </p:pic>
    </p:spTree>
    <p:extLst>
      <p:ext uri="{BB962C8B-B14F-4D97-AF65-F5344CB8AC3E}">
        <p14:creationId xmlns:p14="http://schemas.microsoft.com/office/powerpoint/2010/main" val="390733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1750-C528-285B-AE1F-9735D493D88A}"/>
              </a:ext>
            </a:extLst>
          </p:cNvPr>
          <p:cNvSpPr>
            <a:spLocks noGrp="1"/>
          </p:cNvSpPr>
          <p:nvPr>
            <p:ph type="title"/>
          </p:nvPr>
        </p:nvSpPr>
        <p:spPr/>
        <p:txBody>
          <a:bodyPr/>
          <a:lstStyle/>
          <a:p>
            <a:r>
              <a:rPr lang="en-US" dirty="0"/>
              <a:t>Example 4.4.1: Encrypting messages. </a:t>
            </a:r>
            <a:br>
              <a:rPr lang="en-US" dirty="0"/>
            </a:br>
            <a:endParaRPr lang="en-US" dirty="0"/>
          </a:p>
        </p:txBody>
      </p:sp>
      <p:sp>
        <p:nvSpPr>
          <p:cNvPr id="3" name="Content Placeholder 2">
            <a:extLst>
              <a:ext uri="{FF2B5EF4-FFF2-40B4-BE49-F238E27FC236}">
                <a16:creationId xmlns:a16="http://schemas.microsoft.com/office/drawing/2014/main" id="{99CAAC2B-71B2-AA2F-6AF4-0F9B31DCB878}"/>
              </a:ext>
            </a:extLst>
          </p:cNvPr>
          <p:cNvSpPr>
            <a:spLocks noGrp="1"/>
          </p:cNvSpPr>
          <p:nvPr>
            <p:ph idx="1"/>
          </p:nvPr>
        </p:nvSpPr>
        <p:spPr/>
        <p:txBody>
          <a:bodyPr>
            <a:normAutofit fontScale="85000" lnSpcReduction="20000"/>
          </a:bodyPr>
          <a:lstStyle/>
          <a:p>
            <a:r>
              <a:rPr lang="en-US" dirty="0"/>
              <a:t>The process of encrypting messages can be expressed through the mathematical language of functions. </a:t>
            </a:r>
          </a:p>
          <a:p>
            <a:r>
              <a:rPr lang="en-US" dirty="0"/>
              <a:t>Consider encrypting 16-digit credit card numbers. Let N be the set of all possible 16-digit numbers. </a:t>
            </a:r>
          </a:p>
          <a:p>
            <a:r>
              <a:rPr lang="en-US" dirty="0"/>
              <a:t>An encryption scheme for N is a function e: N → N. </a:t>
            </a:r>
          </a:p>
          <a:p>
            <a:pPr lvl="1"/>
            <a:r>
              <a:rPr lang="en-US" dirty="0"/>
              <a:t>In order to send a credit card number n ∈ N over an insecure communication channel, the sender would encrypt n by computing e(n). </a:t>
            </a:r>
          </a:p>
          <a:p>
            <a:pPr lvl="2"/>
            <a:r>
              <a:rPr lang="en-US" dirty="0"/>
              <a:t>The encryption function e is chosen to be a bijection. </a:t>
            </a:r>
          </a:p>
          <a:p>
            <a:pPr lvl="1"/>
            <a:r>
              <a:rPr lang="en-US" dirty="0"/>
              <a:t>The sender then sends e(n) over the channel. The receiver receives e(n) and wishes to decrypt the message to obtain the original number n. </a:t>
            </a:r>
          </a:p>
          <a:p>
            <a:pPr lvl="2"/>
            <a:r>
              <a:rPr lang="en-US" dirty="0"/>
              <a:t>To accomplish this, the receiver applies the inverse function e</a:t>
            </a:r>
            <a:r>
              <a:rPr lang="en-US" baseline="30000" dirty="0"/>
              <a:t>-1</a:t>
            </a:r>
            <a:r>
              <a:rPr lang="en-US" dirty="0"/>
              <a:t> to e(n) in order to get the credit card number n: e</a:t>
            </a:r>
            <a:r>
              <a:rPr lang="en-US" baseline="30000" dirty="0"/>
              <a:t>-1</a:t>
            </a:r>
            <a:r>
              <a:rPr lang="en-US" dirty="0"/>
              <a:t>(e (n)) = n. </a:t>
            </a:r>
          </a:p>
          <a:p>
            <a:pPr lvl="1"/>
            <a:r>
              <a:rPr lang="en-US" dirty="0"/>
              <a:t>The sender and receiver need to communicate ahead of time so that the receiver knows what function e</a:t>
            </a:r>
            <a:r>
              <a:rPr lang="en-US" baseline="30000" dirty="0"/>
              <a:t>-1</a:t>
            </a:r>
            <a:r>
              <a:rPr lang="en-US" dirty="0"/>
              <a:t> to apply to the number that is received. </a:t>
            </a:r>
          </a:p>
          <a:p>
            <a:pPr lvl="2"/>
            <a:r>
              <a:rPr lang="en-US" dirty="0"/>
              <a:t>A secure encryption scheme would have the property that without foreknowledge of the function e</a:t>
            </a:r>
            <a:r>
              <a:rPr lang="en-US" baseline="30000" dirty="0"/>
              <a:t>-1</a:t>
            </a:r>
            <a:r>
              <a:rPr lang="en-US" dirty="0"/>
              <a:t>, it would be difficult to determine n from e(n). </a:t>
            </a:r>
          </a:p>
          <a:p>
            <a:endParaRPr lang="en-US" dirty="0"/>
          </a:p>
        </p:txBody>
      </p:sp>
    </p:spTree>
    <p:extLst>
      <p:ext uri="{BB962C8B-B14F-4D97-AF65-F5344CB8AC3E}">
        <p14:creationId xmlns:p14="http://schemas.microsoft.com/office/powerpoint/2010/main" val="82944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6875-8216-C109-97A9-F6091BF7C2AB}"/>
              </a:ext>
            </a:extLst>
          </p:cNvPr>
          <p:cNvSpPr>
            <a:spLocks noGrp="1"/>
          </p:cNvSpPr>
          <p:nvPr>
            <p:ph type="title"/>
          </p:nvPr>
        </p:nvSpPr>
        <p:spPr/>
        <p:txBody>
          <a:bodyPr/>
          <a:lstStyle/>
          <a:p>
            <a:r>
              <a:rPr lang="en-US" dirty="0" err="1"/>
              <a:t>FoG</a:t>
            </a:r>
            <a:r>
              <a:rPr lang="en-US" dirty="0"/>
              <a:t>: F of G: Function Composition</a:t>
            </a:r>
          </a:p>
        </p:txBody>
      </p:sp>
      <p:sp>
        <p:nvSpPr>
          <p:cNvPr id="3" name="Content Placeholder 2">
            <a:extLst>
              <a:ext uri="{FF2B5EF4-FFF2-40B4-BE49-F238E27FC236}">
                <a16:creationId xmlns:a16="http://schemas.microsoft.com/office/drawing/2014/main" id="{3A4149F8-C3C7-4536-5CD2-11540150A57C}"/>
              </a:ext>
            </a:extLst>
          </p:cNvPr>
          <p:cNvSpPr>
            <a:spLocks noGrp="1"/>
          </p:cNvSpPr>
          <p:nvPr>
            <p:ph idx="1"/>
          </p:nvPr>
        </p:nvSpPr>
        <p:spPr/>
        <p:txBody>
          <a:bodyPr/>
          <a:lstStyle/>
          <a:p>
            <a:r>
              <a:rPr lang="en-US" dirty="0"/>
              <a:t>f and g are two functions, where f: X → Y and g: Y → Z. The composition of g with f, denoted g </a:t>
            </a:r>
            <a:r>
              <a:rPr lang="el-GR" dirty="0"/>
              <a:t>ο </a:t>
            </a:r>
            <a:r>
              <a:rPr lang="en-US" dirty="0"/>
              <a:t>f, is the function (g </a:t>
            </a:r>
            <a:r>
              <a:rPr lang="el-GR" dirty="0"/>
              <a:t>ο </a:t>
            </a:r>
            <a:r>
              <a:rPr lang="en-US" dirty="0"/>
              <a:t>f): X → Z, such that for all x ∈ X, (g </a:t>
            </a:r>
            <a:r>
              <a:rPr lang="el-GR" dirty="0"/>
              <a:t>ο </a:t>
            </a:r>
            <a:r>
              <a:rPr lang="en-US" dirty="0"/>
              <a:t>f)(x) = g(f(x)).</a:t>
            </a:r>
          </a:p>
          <a:p>
            <a:endParaRPr lang="en-US" dirty="0"/>
          </a:p>
        </p:txBody>
      </p:sp>
      <p:pic>
        <p:nvPicPr>
          <p:cNvPr id="4" name="Picture 3">
            <a:extLst>
              <a:ext uri="{FF2B5EF4-FFF2-40B4-BE49-F238E27FC236}">
                <a16:creationId xmlns:a16="http://schemas.microsoft.com/office/drawing/2014/main" id="{03BB4EE7-7152-137D-EBB9-85E6CE6631F5}"/>
              </a:ext>
            </a:extLst>
          </p:cNvPr>
          <p:cNvPicPr>
            <a:picLocks noChangeAspect="1"/>
          </p:cNvPicPr>
          <p:nvPr/>
        </p:nvPicPr>
        <p:blipFill>
          <a:blip r:embed="rId2"/>
          <a:stretch>
            <a:fillRect/>
          </a:stretch>
        </p:blipFill>
        <p:spPr>
          <a:xfrm>
            <a:off x="1572322" y="3297796"/>
            <a:ext cx="7035800" cy="2679700"/>
          </a:xfrm>
          <a:prstGeom prst="rect">
            <a:avLst/>
          </a:prstGeom>
        </p:spPr>
      </p:pic>
      <p:sp>
        <p:nvSpPr>
          <p:cNvPr id="6" name="TextBox 5">
            <a:extLst>
              <a:ext uri="{FF2B5EF4-FFF2-40B4-BE49-F238E27FC236}">
                <a16:creationId xmlns:a16="http://schemas.microsoft.com/office/drawing/2014/main" id="{CE67575F-C7C6-0AD6-CE81-8A58A311BE93}"/>
              </a:ext>
            </a:extLst>
          </p:cNvPr>
          <p:cNvSpPr txBox="1"/>
          <p:nvPr/>
        </p:nvSpPr>
        <p:spPr>
          <a:xfrm>
            <a:off x="8608122" y="3211135"/>
            <a:ext cx="3526604" cy="923330"/>
          </a:xfrm>
          <a:prstGeom prst="rect">
            <a:avLst/>
          </a:prstGeom>
          <a:noFill/>
        </p:spPr>
        <p:txBody>
          <a:bodyPr wrap="square">
            <a:spAutoFit/>
          </a:bodyPr>
          <a:lstStyle/>
          <a:p>
            <a:r>
              <a:rPr lang="pt-BR" dirty="0"/>
              <a:t>Chain </a:t>
            </a:r>
            <a:r>
              <a:rPr lang="pt-BR" dirty="0" err="1"/>
              <a:t>of</a:t>
            </a:r>
            <a:r>
              <a:rPr lang="pt-BR" dirty="0"/>
              <a:t> Command</a:t>
            </a:r>
          </a:p>
          <a:p>
            <a:r>
              <a:rPr lang="pt-BR" dirty="0"/>
              <a:t>Chain </a:t>
            </a:r>
            <a:r>
              <a:rPr lang="pt-BR" dirty="0" err="1"/>
              <a:t>of</a:t>
            </a:r>
            <a:r>
              <a:rPr lang="pt-BR" dirty="0"/>
              <a:t> </a:t>
            </a:r>
            <a:r>
              <a:rPr lang="pt-BR" dirty="0" err="1"/>
              <a:t>R</a:t>
            </a:r>
            <a:r>
              <a:rPr lang="en-US" dirty="0" err="1"/>
              <a:t>esponsibility</a:t>
            </a:r>
            <a:endParaRPr lang="pt-BR" dirty="0"/>
          </a:p>
          <a:p>
            <a:r>
              <a:rPr lang="pt-BR" dirty="0"/>
              <a:t>Command </a:t>
            </a:r>
            <a:r>
              <a:rPr lang="pt-BR" dirty="0" err="1"/>
              <a:t>Line</a:t>
            </a:r>
            <a:r>
              <a:rPr lang="pt-BR" dirty="0"/>
              <a:t> </a:t>
            </a:r>
            <a:r>
              <a:rPr lang="pt-BR" dirty="0" err="1"/>
              <a:t>Piping</a:t>
            </a:r>
            <a:r>
              <a:rPr lang="pt-BR" dirty="0"/>
              <a:t> : </a:t>
            </a:r>
            <a:r>
              <a:rPr lang="pt-BR" dirty="0" err="1"/>
              <a:t>ls</a:t>
            </a:r>
            <a:r>
              <a:rPr lang="pt-BR" dirty="0"/>
              <a:t> | </a:t>
            </a:r>
            <a:r>
              <a:rPr lang="pt-BR" dirty="0" err="1"/>
              <a:t>grep</a:t>
            </a:r>
            <a:r>
              <a:rPr lang="pt-BR" dirty="0"/>
              <a:t> “a”</a:t>
            </a:r>
          </a:p>
        </p:txBody>
      </p:sp>
    </p:spTree>
    <p:extLst>
      <p:ext uri="{BB962C8B-B14F-4D97-AF65-F5344CB8AC3E}">
        <p14:creationId xmlns:p14="http://schemas.microsoft.com/office/powerpoint/2010/main" val="301197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4375-7887-E8DF-E2AF-5B1428D39FE9}"/>
              </a:ext>
            </a:extLst>
          </p:cNvPr>
          <p:cNvSpPr>
            <a:spLocks noGrp="1"/>
          </p:cNvSpPr>
          <p:nvPr>
            <p:ph type="title"/>
          </p:nvPr>
        </p:nvSpPr>
        <p:spPr/>
        <p:txBody>
          <a:bodyPr/>
          <a:lstStyle/>
          <a:p>
            <a:r>
              <a:rPr lang="en-US" dirty="0"/>
              <a:t>Function Composition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659078-78FC-15E3-7FD8-753D67E46839}"/>
                  </a:ext>
                </a:extLst>
              </p:cNvPr>
              <p:cNvSpPr txBox="1"/>
              <p:nvPr/>
            </p:nvSpPr>
            <p:spPr>
              <a:xfrm>
                <a:off x="259396" y="5614815"/>
                <a:ext cx="5847370"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5</m:t>
                              </m:r>
                            </m:e>
                          </m:d>
                        </m:e>
                      </m:d>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12</m:t>
                          </m:r>
                        </m:e>
                      </m:d>
                      <m:r>
                        <a:rPr lang="en-US" sz="3200" b="0" i="1" smtClean="0">
                          <a:latin typeface="Cambria Math" panose="02040503050406030204" pitchFamily="18" charset="0"/>
                        </a:rPr>
                        <m:t>=2</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12</m:t>
                          </m:r>
                        </m:e>
                      </m:d>
                      <m:r>
                        <a:rPr lang="en-US" sz="3200" b="0" i="1" smtClean="0">
                          <a:latin typeface="Cambria Math" panose="02040503050406030204" pitchFamily="18" charset="0"/>
                        </a:rPr>
                        <m:t>=24</m:t>
                      </m:r>
                    </m:oMath>
                  </m:oMathPara>
                </a14:m>
                <a:endParaRPr lang="en-US" sz="3200" dirty="0"/>
              </a:p>
            </p:txBody>
          </p:sp>
        </mc:Choice>
        <mc:Fallback xmlns="">
          <p:sp>
            <p:nvSpPr>
              <p:cNvPr id="4" name="TextBox 3">
                <a:extLst>
                  <a:ext uri="{FF2B5EF4-FFF2-40B4-BE49-F238E27FC236}">
                    <a16:creationId xmlns:a16="http://schemas.microsoft.com/office/drawing/2014/main" id="{31659078-78FC-15E3-7FD8-753D67E46839}"/>
                  </a:ext>
                </a:extLst>
              </p:cNvPr>
              <p:cNvSpPr txBox="1">
                <a:spLocks noRot="1" noChangeAspect="1" noMove="1" noResize="1" noEditPoints="1" noAdjustHandles="1" noChangeArrowheads="1" noChangeShapeType="1" noTextEdit="1"/>
              </p:cNvSpPr>
              <p:nvPr/>
            </p:nvSpPr>
            <p:spPr>
              <a:xfrm>
                <a:off x="259396" y="5614815"/>
                <a:ext cx="5847370" cy="6481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899C7E-81C3-6576-C7E9-1F5C040CEF05}"/>
                  </a:ext>
                </a:extLst>
              </p:cNvPr>
              <p:cNvSpPr txBox="1"/>
              <p:nvPr/>
            </p:nvSpPr>
            <p:spPr>
              <a:xfrm>
                <a:off x="384048" y="1419793"/>
                <a:ext cx="4522328" cy="717697"/>
              </a:xfrm>
              <a:prstGeom prst="rect">
                <a:avLst/>
              </a:prstGeom>
              <a:noFill/>
            </p:spPr>
            <p:txBody>
              <a:bodyPr wrap="none" rtlCol="0">
                <a:spAutoFit/>
              </a:bodyPr>
              <a:lstStyle/>
              <a:p>
                <a:pPr marL="0" indent="0">
                  <a:buNone/>
                </a:pP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𝑔</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e>
                    </m:d>
                  </m:oMath>
                </a14:m>
                <a:r>
                  <a:rPr lang="en-US" sz="3600" dirty="0"/>
                  <a:t> </a:t>
                </a:r>
              </a:p>
            </p:txBody>
          </p:sp>
        </mc:Choice>
        <mc:Fallback xmlns="">
          <p:sp>
            <p:nvSpPr>
              <p:cNvPr id="7" name="TextBox 6">
                <a:extLst>
                  <a:ext uri="{FF2B5EF4-FFF2-40B4-BE49-F238E27FC236}">
                    <a16:creationId xmlns:a16="http://schemas.microsoft.com/office/drawing/2014/main" id="{BC899C7E-81C3-6576-C7E9-1F5C040CEF05}"/>
                  </a:ext>
                </a:extLst>
              </p:cNvPr>
              <p:cNvSpPr txBox="1">
                <a:spLocks noRot="1" noChangeAspect="1" noMove="1" noResize="1" noEditPoints="1" noAdjustHandles="1" noChangeArrowheads="1" noChangeShapeType="1" noTextEdit="1"/>
              </p:cNvSpPr>
              <p:nvPr/>
            </p:nvSpPr>
            <p:spPr>
              <a:xfrm>
                <a:off x="384048" y="1419793"/>
                <a:ext cx="4522328" cy="7176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D9AA7-16E8-50F7-E01A-6A1DB82BDE58}"/>
                  </a:ext>
                </a:extLst>
              </p:cNvPr>
              <p:cNvSpPr txBox="1"/>
              <p:nvPr/>
            </p:nvSpPr>
            <p:spPr>
              <a:xfrm>
                <a:off x="384048" y="2504520"/>
                <a:ext cx="5066580" cy="2215991"/>
              </a:xfrm>
              <a:prstGeom prst="rect">
                <a:avLst/>
              </a:prstGeom>
              <a:noFill/>
            </p:spPr>
            <p:txBody>
              <a:bodyPr wrap="none" rtlCol="0">
                <a:spAutoFit/>
              </a:bodyPr>
              <a:lstStyle/>
              <a:p>
                <a:pPr marL="0" indent="0">
                  <a:buNone/>
                </a:pPr>
                <a:r>
                  <a:rPr lang="en-US" sz="2400" dirty="0"/>
                  <a:t>Example: </a:t>
                </a:r>
              </a:p>
              <a:p>
                <a:pPr marL="0" indent="0">
                  <a:buNone/>
                </a:pPr>
                <a:endParaRPr lang="en-US" sz="2400" dirty="0"/>
              </a:p>
              <a:p>
                <a:pPr marL="0" indent="0">
                  <a:buNone/>
                </a:pPr>
                <a:r>
                  <a:rPr lang="en-US" sz="2400" dirty="0"/>
                  <a:t>Given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m:t>
                    </m:r>
                    <m:r>
                      <a:rPr lang="en-US" sz="2400" b="0" i="1" smtClean="0">
                        <a:latin typeface="Cambria Math" panose="02040503050406030204" pitchFamily="18" charset="0"/>
                      </a:rPr>
                      <m:t>𝑥</m:t>
                    </m:r>
                  </m:oMath>
                </a14:m>
                <a:r>
                  <a:rPr lang="en-US" sz="2400" dirty="0"/>
                  <a:t> and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+7</m:t>
                    </m:r>
                  </m:oMath>
                </a14:m>
                <a:r>
                  <a:rPr lang="en-US" sz="2400" dirty="0"/>
                  <a:t>, </a:t>
                </a:r>
              </a:p>
              <a:p>
                <a:pPr marL="0" indent="0">
                  <a:buNone/>
                </a:pPr>
                <a:endParaRPr lang="en-US" sz="2400" dirty="0"/>
              </a:p>
              <a:p>
                <a:pPr marL="0" indent="0">
                  <a:buNone/>
                </a:pPr>
                <a:r>
                  <a:rPr lang="en-US" sz="2400" dirty="0"/>
                  <a:t>What is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r>
                      <a:rPr lang="en-US" sz="2400" b="0" i="1" smtClean="0">
                        <a:latin typeface="Cambria Math" panose="02040503050406030204" pitchFamily="18" charset="0"/>
                      </a:rPr>
                      <m:t>)(5)</m:t>
                    </m:r>
                  </m:oMath>
                </a14:m>
                <a:r>
                  <a:rPr lang="en-US" sz="2400" dirty="0"/>
                  <a:t>?</a:t>
                </a:r>
              </a:p>
              <a:p>
                <a:endParaRPr lang="en-US" dirty="0"/>
              </a:p>
            </p:txBody>
          </p:sp>
        </mc:Choice>
        <mc:Fallback xmlns="">
          <p:sp>
            <p:nvSpPr>
              <p:cNvPr id="8" name="TextBox 7">
                <a:extLst>
                  <a:ext uri="{FF2B5EF4-FFF2-40B4-BE49-F238E27FC236}">
                    <a16:creationId xmlns:a16="http://schemas.microsoft.com/office/drawing/2014/main" id="{69ED9AA7-16E8-50F7-E01A-6A1DB82BDE58}"/>
                  </a:ext>
                </a:extLst>
              </p:cNvPr>
              <p:cNvSpPr txBox="1">
                <a:spLocks noRot="1" noChangeAspect="1" noMove="1" noResize="1" noEditPoints="1" noAdjustHandles="1" noChangeArrowheads="1" noChangeShapeType="1" noTextEdit="1"/>
              </p:cNvSpPr>
              <p:nvPr/>
            </p:nvSpPr>
            <p:spPr>
              <a:xfrm>
                <a:off x="384048" y="2504520"/>
                <a:ext cx="5066580" cy="2215991"/>
              </a:xfrm>
              <a:prstGeom prst="rect">
                <a:avLst/>
              </a:prstGeom>
              <a:blipFill>
                <a:blip r:embed="rId4"/>
                <a:stretch>
                  <a:fillRect l="-1805" t="-2204"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3DF0D9-9BB5-4FD6-4569-7583F9539326}"/>
                  </a:ext>
                </a:extLst>
              </p:cNvPr>
              <p:cNvSpPr txBox="1"/>
              <p:nvPr/>
            </p:nvSpPr>
            <p:spPr>
              <a:xfrm>
                <a:off x="259396" y="4763445"/>
                <a:ext cx="5825056"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d>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+7</m:t>
                          </m:r>
                        </m:e>
                      </m:d>
                      <m:r>
                        <a:rPr lang="en-US" sz="3200" b="0" i="1" smtClean="0">
                          <a:latin typeface="Cambria Math" panose="02040503050406030204" pitchFamily="18" charset="0"/>
                        </a:rPr>
                        <m:t>=2(</m:t>
                      </m:r>
                      <m:r>
                        <a:rPr lang="en-US" sz="3200" b="0" i="1" smtClean="0">
                          <a:latin typeface="Cambria Math" panose="02040503050406030204" pitchFamily="18" charset="0"/>
                        </a:rPr>
                        <m:t>𝑥</m:t>
                      </m:r>
                      <m:r>
                        <a:rPr lang="en-US" sz="3200" b="0" i="1" smtClean="0">
                          <a:latin typeface="Cambria Math" panose="02040503050406030204" pitchFamily="18" charset="0"/>
                        </a:rPr>
                        <m:t>+7)</m:t>
                      </m:r>
                    </m:oMath>
                  </m:oMathPara>
                </a14:m>
                <a:endParaRPr lang="en-US" sz="3200" dirty="0"/>
              </a:p>
            </p:txBody>
          </p:sp>
        </mc:Choice>
        <mc:Fallback xmlns="">
          <p:sp>
            <p:nvSpPr>
              <p:cNvPr id="3" name="TextBox 2">
                <a:extLst>
                  <a:ext uri="{FF2B5EF4-FFF2-40B4-BE49-F238E27FC236}">
                    <a16:creationId xmlns:a16="http://schemas.microsoft.com/office/drawing/2014/main" id="{AB3DF0D9-9BB5-4FD6-4569-7583F9539326}"/>
                  </a:ext>
                </a:extLst>
              </p:cNvPr>
              <p:cNvSpPr txBox="1">
                <a:spLocks noRot="1" noChangeAspect="1" noMove="1" noResize="1" noEditPoints="1" noAdjustHandles="1" noChangeArrowheads="1" noChangeShapeType="1" noTextEdit="1"/>
              </p:cNvSpPr>
              <p:nvPr/>
            </p:nvSpPr>
            <p:spPr>
              <a:xfrm>
                <a:off x="259396" y="4763445"/>
                <a:ext cx="5825056" cy="64819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110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C099-2BA2-608B-CD15-335FC5D963CB}"/>
              </a:ext>
            </a:extLst>
          </p:cNvPr>
          <p:cNvSpPr>
            <a:spLocks noGrp="1"/>
          </p:cNvSpPr>
          <p:nvPr>
            <p:ph type="ctrTitle"/>
          </p:nvPr>
        </p:nvSpPr>
        <p:spPr/>
        <p:txBody>
          <a:bodyPr/>
          <a:lstStyle/>
          <a:p>
            <a:r>
              <a:rPr lang="en-US" dirty="0"/>
              <a:t>CSE 280 Discrete Mathematics</a:t>
            </a:r>
          </a:p>
        </p:txBody>
      </p:sp>
      <p:sp>
        <p:nvSpPr>
          <p:cNvPr id="3" name="Subtitle 2">
            <a:extLst>
              <a:ext uri="{FF2B5EF4-FFF2-40B4-BE49-F238E27FC236}">
                <a16:creationId xmlns:a16="http://schemas.microsoft.com/office/drawing/2014/main" id="{9F9C73EA-7639-C2B9-64CD-7CDA5FAAAA65}"/>
              </a:ext>
            </a:extLst>
          </p:cNvPr>
          <p:cNvSpPr>
            <a:spLocks noGrp="1"/>
          </p:cNvSpPr>
          <p:nvPr>
            <p:ph type="subTitle" idx="1"/>
          </p:nvPr>
        </p:nvSpPr>
        <p:spPr/>
        <p:txBody>
          <a:bodyPr>
            <a:normAutofit fontScale="77500" lnSpcReduction="20000"/>
          </a:bodyPr>
          <a:lstStyle/>
          <a:p>
            <a:r>
              <a:rPr lang="en-US" dirty="0"/>
              <a:t>Week 03 Day 2</a:t>
            </a:r>
          </a:p>
          <a:p>
            <a:r>
              <a:rPr lang="en-US" dirty="0"/>
              <a:t>W. Clements</a:t>
            </a:r>
          </a:p>
          <a:p>
            <a:r>
              <a:rPr lang="en-US" dirty="0"/>
              <a:t>Mon: Functions 4.1 – 4.4</a:t>
            </a:r>
          </a:p>
          <a:p>
            <a:r>
              <a:rPr lang="en-US" dirty="0"/>
              <a:t>Wed: Logs &amp; Exponents 4.5 – 4.6</a:t>
            </a:r>
          </a:p>
          <a:p>
            <a:r>
              <a:rPr lang="en-US" dirty="0"/>
              <a:t>Friday: Functional Programming (map, filter, reduce)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79857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B046-499F-3838-18E6-F3975FDD3537}"/>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6E647FE4-3966-E545-1F23-6E3B982E51E0}"/>
              </a:ext>
            </a:extLst>
          </p:cNvPr>
          <p:cNvSpPr>
            <a:spLocks noGrp="1"/>
          </p:cNvSpPr>
          <p:nvPr>
            <p:ph idx="1"/>
          </p:nvPr>
        </p:nvSpPr>
        <p:spPr/>
        <p:txBody>
          <a:bodyPr/>
          <a:lstStyle/>
          <a:p>
            <a:pPr marL="0" indent="0">
              <a:buNone/>
            </a:pPr>
            <a:r>
              <a:rPr lang="en-US" dirty="0"/>
              <a:t>Additional Exercises:</a:t>
            </a:r>
          </a:p>
          <a:p>
            <a:pPr marL="0" indent="0">
              <a:buNone/>
            </a:pPr>
            <a:r>
              <a:rPr lang="en-US" dirty="0"/>
              <a:t>4.5.2 a-e</a:t>
            </a:r>
          </a:p>
          <a:p>
            <a:pPr marL="0" indent="0">
              <a:buNone/>
            </a:pPr>
            <a:r>
              <a:rPr lang="en-US" dirty="0"/>
              <a:t>4.5.8 </a:t>
            </a:r>
            <a:r>
              <a:rPr lang="en-US" dirty="0" err="1"/>
              <a:t>a,c</a:t>
            </a:r>
            <a:endParaRPr lang="en-US" dirty="0"/>
          </a:p>
        </p:txBody>
      </p:sp>
    </p:spTree>
    <p:extLst>
      <p:ext uri="{BB962C8B-B14F-4D97-AF65-F5344CB8AC3E}">
        <p14:creationId xmlns:p14="http://schemas.microsoft.com/office/powerpoint/2010/main" val="394828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2F74-7439-EDCC-0A80-8158578ED188}"/>
              </a:ext>
            </a:extLst>
          </p:cNvPr>
          <p:cNvSpPr>
            <a:spLocks noGrp="1"/>
          </p:cNvSpPr>
          <p:nvPr>
            <p:ph type="title"/>
          </p:nvPr>
        </p:nvSpPr>
        <p:spPr/>
        <p:txBody>
          <a:bodyPr/>
          <a:lstStyle/>
          <a:p>
            <a:r>
              <a:rPr lang="en-US" dirty="0"/>
              <a:t>4.5.2 a-e</a:t>
            </a:r>
            <a:br>
              <a:rPr lang="en-US" dirty="0"/>
            </a:br>
            <a:endParaRPr lang="en-US" dirty="0"/>
          </a:p>
        </p:txBody>
      </p:sp>
      <p:sp>
        <p:nvSpPr>
          <p:cNvPr id="3" name="Content Placeholder 2">
            <a:extLst>
              <a:ext uri="{FF2B5EF4-FFF2-40B4-BE49-F238E27FC236}">
                <a16:creationId xmlns:a16="http://schemas.microsoft.com/office/drawing/2014/main" id="{0151E4E5-3149-F610-CA6C-F923B3E7A368}"/>
              </a:ext>
            </a:extLst>
          </p:cNvPr>
          <p:cNvSpPr>
            <a:spLocks noGrp="1"/>
          </p:cNvSpPr>
          <p:nvPr>
            <p:ph idx="1"/>
          </p:nvPr>
        </p:nvSpPr>
        <p:spPr/>
        <p:txBody>
          <a:bodyPr>
            <a:normAutofit/>
          </a:bodyPr>
          <a:lstStyle/>
          <a:p>
            <a:r>
              <a:rPr lang="en-US" dirty="0"/>
              <a:t>Consider three functions f, g, and h, whose domain and target are </a:t>
            </a:r>
            <a:r>
              <a:rPr lang="en-US" b="1" dirty="0"/>
              <a:t>Z</a:t>
            </a:r>
            <a:r>
              <a:rPr lang="en-US" dirty="0"/>
              <a:t>.</a:t>
            </a:r>
          </a:p>
          <a:p>
            <a:pPr lvl="1"/>
            <a:r>
              <a:rPr lang="en-US" dirty="0"/>
              <a:t>Let 	f(x) = x*x	g(x) = 2^x	h(x) = ceil (x/5)</a:t>
            </a:r>
            <a:endParaRPr lang="en-US" dirty="0">
              <a:effectLst/>
            </a:endParaRPr>
          </a:p>
          <a:p>
            <a:r>
              <a:rPr lang="en-US" dirty="0"/>
              <a:t>(a) Evaluate (f </a:t>
            </a:r>
            <a:r>
              <a:rPr lang="el-GR" dirty="0"/>
              <a:t>ο </a:t>
            </a:r>
            <a:r>
              <a:rPr lang="en-US" dirty="0"/>
              <a:t>g)(0)</a:t>
            </a:r>
          </a:p>
          <a:p>
            <a:r>
              <a:rPr lang="en-US" dirty="0"/>
              <a:t>(b) Evaluate (f </a:t>
            </a:r>
            <a:r>
              <a:rPr lang="el-GR" dirty="0"/>
              <a:t>ο </a:t>
            </a:r>
            <a:r>
              <a:rPr lang="en-US" dirty="0"/>
              <a:t>h)(52)</a:t>
            </a:r>
          </a:p>
          <a:p>
            <a:r>
              <a:rPr lang="en-US" dirty="0"/>
              <a:t>(c) Evaluate (g </a:t>
            </a:r>
            <a:r>
              <a:rPr lang="el-GR" dirty="0"/>
              <a:t>ο </a:t>
            </a:r>
            <a:r>
              <a:rPr lang="en-US" dirty="0"/>
              <a:t>h </a:t>
            </a:r>
            <a:r>
              <a:rPr lang="el-GR" dirty="0"/>
              <a:t>ο </a:t>
            </a:r>
            <a:r>
              <a:rPr lang="en-US" dirty="0"/>
              <a:t>f)(4)</a:t>
            </a:r>
          </a:p>
          <a:p>
            <a:r>
              <a:rPr lang="en-US" dirty="0"/>
              <a:t>(d) Give a mathematical expression for h </a:t>
            </a:r>
            <a:r>
              <a:rPr lang="el-GR" dirty="0"/>
              <a:t>ο </a:t>
            </a:r>
            <a:r>
              <a:rPr lang="en-US" dirty="0"/>
              <a:t>f.</a:t>
            </a:r>
          </a:p>
          <a:p>
            <a:r>
              <a:rPr lang="en-US" dirty="0"/>
              <a:t>(e) Give a mathematical expression for f </a:t>
            </a:r>
            <a:r>
              <a:rPr lang="el-GR" dirty="0"/>
              <a:t>ο </a:t>
            </a:r>
            <a:r>
              <a:rPr lang="en-US" dirty="0"/>
              <a:t>g.</a:t>
            </a:r>
          </a:p>
          <a:p>
            <a:endParaRPr lang="en-US" dirty="0"/>
          </a:p>
        </p:txBody>
      </p:sp>
    </p:spTree>
    <p:extLst>
      <p:ext uri="{BB962C8B-B14F-4D97-AF65-F5344CB8AC3E}">
        <p14:creationId xmlns:p14="http://schemas.microsoft.com/office/powerpoint/2010/main" val="810818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3488-6BBD-33E8-35A9-15377A91B8BA}"/>
              </a:ext>
            </a:extLst>
          </p:cNvPr>
          <p:cNvSpPr>
            <a:spLocks noGrp="1"/>
          </p:cNvSpPr>
          <p:nvPr>
            <p:ph type="title"/>
          </p:nvPr>
        </p:nvSpPr>
        <p:spPr/>
        <p:txBody>
          <a:bodyPr/>
          <a:lstStyle/>
          <a:p>
            <a:r>
              <a:rPr lang="en-US" dirty="0"/>
              <a:t>4.5.2 a-e</a:t>
            </a:r>
            <a:br>
              <a:rPr lang="en-US" dirty="0"/>
            </a:br>
            <a:endParaRPr lang="en-US" dirty="0"/>
          </a:p>
        </p:txBody>
      </p:sp>
      <p:sp>
        <p:nvSpPr>
          <p:cNvPr id="3" name="Content Placeholder 2">
            <a:extLst>
              <a:ext uri="{FF2B5EF4-FFF2-40B4-BE49-F238E27FC236}">
                <a16:creationId xmlns:a16="http://schemas.microsoft.com/office/drawing/2014/main" id="{BB5810D1-4EF3-232F-F6A7-6F1A7EFB3A41}"/>
              </a:ext>
            </a:extLst>
          </p:cNvPr>
          <p:cNvSpPr>
            <a:spLocks noGrp="1"/>
          </p:cNvSpPr>
          <p:nvPr>
            <p:ph idx="1"/>
          </p:nvPr>
        </p:nvSpPr>
        <p:spPr/>
        <p:txBody>
          <a:bodyPr/>
          <a:lstStyle/>
          <a:p>
            <a:r>
              <a:rPr lang="en-US" dirty="0"/>
              <a:t>Consider three functions f, g, and h, whose domain and target are </a:t>
            </a:r>
            <a:r>
              <a:rPr lang="en-US" b="1" dirty="0"/>
              <a:t>Z</a:t>
            </a:r>
            <a:r>
              <a:rPr lang="en-US" dirty="0"/>
              <a:t>.</a:t>
            </a:r>
          </a:p>
          <a:p>
            <a:pPr lvl="1"/>
            <a:r>
              <a:rPr lang="en-US" dirty="0"/>
              <a:t>Let 	f(x) = x*x	g(x) = 2^x	h(x) = ceil (x/5)</a:t>
            </a:r>
            <a:endParaRPr lang="en-US" dirty="0">
              <a:effectLst/>
            </a:endParaRPr>
          </a:p>
          <a:p>
            <a:r>
              <a:rPr lang="en-US" dirty="0"/>
              <a:t>(a) Evaluate (f </a:t>
            </a:r>
            <a:r>
              <a:rPr lang="el-GR" dirty="0"/>
              <a:t>ο </a:t>
            </a:r>
            <a:r>
              <a:rPr lang="en-US" dirty="0"/>
              <a:t>g)(0)					1</a:t>
            </a:r>
          </a:p>
          <a:p>
            <a:r>
              <a:rPr lang="en-US" dirty="0"/>
              <a:t>(b) Evaluate (f </a:t>
            </a:r>
            <a:r>
              <a:rPr lang="el-GR" dirty="0"/>
              <a:t>ο </a:t>
            </a:r>
            <a:r>
              <a:rPr lang="en-US" dirty="0"/>
              <a:t>h)(52)					121</a:t>
            </a:r>
          </a:p>
          <a:p>
            <a:r>
              <a:rPr lang="en-US" dirty="0"/>
              <a:t>(c) Evaluate (g </a:t>
            </a:r>
            <a:r>
              <a:rPr lang="el-GR" dirty="0"/>
              <a:t>ο </a:t>
            </a:r>
            <a:r>
              <a:rPr lang="en-US" dirty="0"/>
              <a:t>h </a:t>
            </a:r>
            <a:r>
              <a:rPr lang="el-GR" dirty="0"/>
              <a:t>ο </a:t>
            </a:r>
            <a:r>
              <a:rPr lang="en-US" dirty="0"/>
              <a:t>f)(4)				16</a:t>
            </a:r>
          </a:p>
          <a:p>
            <a:r>
              <a:rPr lang="en-US" dirty="0"/>
              <a:t>(d) Give a mathematical expression for h </a:t>
            </a:r>
            <a:r>
              <a:rPr lang="el-GR" dirty="0"/>
              <a:t>ο </a:t>
            </a:r>
            <a:r>
              <a:rPr lang="en-US" dirty="0"/>
              <a:t>f.	h o f = ceil (x^2/5)</a:t>
            </a:r>
          </a:p>
          <a:p>
            <a:r>
              <a:rPr lang="en-US" dirty="0"/>
              <a:t>(e) Give a mathematical expression for f </a:t>
            </a:r>
            <a:r>
              <a:rPr lang="el-GR" dirty="0"/>
              <a:t>ο </a:t>
            </a:r>
            <a:r>
              <a:rPr lang="en-US" dirty="0"/>
              <a:t>g.	f o g = 2^(2x)</a:t>
            </a:r>
          </a:p>
          <a:p>
            <a:endParaRPr lang="en-US" dirty="0"/>
          </a:p>
        </p:txBody>
      </p:sp>
    </p:spTree>
    <p:extLst>
      <p:ext uri="{BB962C8B-B14F-4D97-AF65-F5344CB8AC3E}">
        <p14:creationId xmlns:p14="http://schemas.microsoft.com/office/powerpoint/2010/main" val="3197210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140E-9BE2-DF53-DA77-149DFC1D6AE0}"/>
              </a:ext>
            </a:extLst>
          </p:cNvPr>
          <p:cNvSpPr>
            <a:spLocks noGrp="1"/>
          </p:cNvSpPr>
          <p:nvPr>
            <p:ph type="title"/>
          </p:nvPr>
        </p:nvSpPr>
        <p:spPr/>
        <p:txBody>
          <a:bodyPr/>
          <a:lstStyle/>
          <a:p>
            <a:r>
              <a:rPr lang="en-US" dirty="0"/>
              <a:t>4.5.8 </a:t>
            </a:r>
            <a:r>
              <a:rPr lang="en-US" dirty="0" err="1"/>
              <a:t>a,c</a:t>
            </a:r>
            <a:br>
              <a:rPr lang="en-US" dirty="0"/>
            </a:br>
            <a:endParaRPr lang="en-US" dirty="0"/>
          </a:p>
        </p:txBody>
      </p:sp>
      <p:sp>
        <p:nvSpPr>
          <p:cNvPr id="3" name="Content Placeholder 2">
            <a:extLst>
              <a:ext uri="{FF2B5EF4-FFF2-40B4-BE49-F238E27FC236}">
                <a16:creationId xmlns:a16="http://schemas.microsoft.com/office/drawing/2014/main" id="{2CB8FB03-C6F7-265E-B2A8-140D54E26C9F}"/>
              </a:ext>
            </a:extLst>
          </p:cNvPr>
          <p:cNvSpPr>
            <a:spLocks noGrp="1"/>
          </p:cNvSpPr>
          <p:nvPr>
            <p:ph idx="1"/>
          </p:nvPr>
        </p:nvSpPr>
        <p:spPr/>
        <p:txBody>
          <a:bodyPr>
            <a:normAutofit/>
          </a:bodyPr>
          <a:lstStyle/>
          <a:p>
            <a:pPr>
              <a:buFont typeface="Arial" panose="020B0604020202020204" pitchFamily="34" charset="0"/>
              <a:buChar char="•"/>
            </a:pPr>
            <a:r>
              <a:rPr lang="en-US" dirty="0"/>
              <a:t>The domain and target set of functions f, g, and h are </a:t>
            </a:r>
            <a:r>
              <a:rPr lang="en-US" b="1" dirty="0"/>
              <a:t>Z</a:t>
            </a:r>
            <a:r>
              <a:rPr lang="en-US" dirty="0"/>
              <a:t>. The functions are defined as: </a:t>
            </a:r>
          </a:p>
          <a:p>
            <a:pPr lvl="1"/>
            <a:r>
              <a:rPr lang="en-US" dirty="0"/>
              <a:t>f(x) = 2x + 3		g(x) = 5x + 7		h(x) = x</a:t>
            </a:r>
            <a:r>
              <a:rPr lang="en-US" baseline="30000" dirty="0"/>
              <a:t>2</a:t>
            </a:r>
            <a:r>
              <a:rPr lang="en-US" dirty="0"/>
              <a:t> + 1</a:t>
            </a:r>
          </a:p>
          <a:p>
            <a:r>
              <a:rPr lang="en-US" dirty="0"/>
              <a:t>Give an explicit formula for each function given below.</a:t>
            </a:r>
          </a:p>
          <a:p>
            <a:r>
              <a:rPr lang="en-US" dirty="0"/>
              <a:t>(a) f </a:t>
            </a:r>
            <a:r>
              <a:rPr lang="el-GR" dirty="0"/>
              <a:t>ο </a:t>
            </a:r>
            <a:r>
              <a:rPr lang="en-US" dirty="0"/>
              <a:t>g			</a:t>
            </a:r>
          </a:p>
          <a:p>
            <a:r>
              <a:rPr lang="en-US" dirty="0"/>
              <a:t>(b) g </a:t>
            </a:r>
            <a:r>
              <a:rPr lang="el-GR" dirty="0"/>
              <a:t>ο </a:t>
            </a:r>
            <a:r>
              <a:rPr lang="en-US" dirty="0"/>
              <a:t>f			</a:t>
            </a:r>
          </a:p>
          <a:p>
            <a:r>
              <a:rPr lang="en-US" dirty="0"/>
              <a:t>(c) f </a:t>
            </a:r>
            <a:r>
              <a:rPr lang="el-GR" dirty="0"/>
              <a:t>ο </a:t>
            </a:r>
            <a:r>
              <a:rPr lang="en-US" dirty="0"/>
              <a:t>h			 </a:t>
            </a:r>
          </a:p>
          <a:p>
            <a:r>
              <a:rPr lang="en-US" dirty="0"/>
              <a:t>(d) h </a:t>
            </a:r>
            <a:r>
              <a:rPr lang="el-GR" dirty="0"/>
              <a:t>ο </a:t>
            </a:r>
            <a:r>
              <a:rPr lang="en-US" dirty="0"/>
              <a:t>f			</a:t>
            </a:r>
          </a:p>
          <a:p>
            <a:endParaRPr lang="en-US" dirty="0"/>
          </a:p>
          <a:p>
            <a:endParaRPr lang="en-US" dirty="0"/>
          </a:p>
        </p:txBody>
      </p:sp>
    </p:spTree>
    <p:extLst>
      <p:ext uri="{BB962C8B-B14F-4D97-AF65-F5344CB8AC3E}">
        <p14:creationId xmlns:p14="http://schemas.microsoft.com/office/powerpoint/2010/main" val="317839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140E-9BE2-DF53-DA77-149DFC1D6AE0}"/>
              </a:ext>
            </a:extLst>
          </p:cNvPr>
          <p:cNvSpPr>
            <a:spLocks noGrp="1"/>
          </p:cNvSpPr>
          <p:nvPr>
            <p:ph type="title"/>
          </p:nvPr>
        </p:nvSpPr>
        <p:spPr/>
        <p:txBody>
          <a:bodyPr/>
          <a:lstStyle/>
          <a:p>
            <a:r>
              <a:rPr lang="en-US" dirty="0"/>
              <a:t>4.5.8 </a:t>
            </a:r>
            <a:r>
              <a:rPr lang="en-US" dirty="0" err="1"/>
              <a:t>a,c</a:t>
            </a:r>
            <a:br>
              <a:rPr lang="en-US" dirty="0"/>
            </a:br>
            <a:endParaRPr lang="en-US" dirty="0"/>
          </a:p>
        </p:txBody>
      </p:sp>
      <p:sp>
        <p:nvSpPr>
          <p:cNvPr id="3" name="Content Placeholder 2">
            <a:extLst>
              <a:ext uri="{FF2B5EF4-FFF2-40B4-BE49-F238E27FC236}">
                <a16:creationId xmlns:a16="http://schemas.microsoft.com/office/drawing/2014/main" id="{2CB8FB03-C6F7-265E-B2A8-140D54E26C9F}"/>
              </a:ext>
            </a:extLst>
          </p:cNvPr>
          <p:cNvSpPr>
            <a:spLocks noGrp="1"/>
          </p:cNvSpPr>
          <p:nvPr>
            <p:ph idx="1"/>
          </p:nvPr>
        </p:nvSpPr>
        <p:spPr/>
        <p:txBody>
          <a:bodyPr>
            <a:normAutofit/>
          </a:bodyPr>
          <a:lstStyle/>
          <a:p>
            <a:pPr>
              <a:buFont typeface="Arial" panose="020B0604020202020204" pitchFamily="34" charset="0"/>
              <a:buChar char="•"/>
            </a:pPr>
            <a:r>
              <a:rPr lang="en-US" dirty="0"/>
              <a:t>The domain and target set of functions f, g, and h are </a:t>
            </a:r>
            <a:r>
              <a:rPr lang="en-US" b="1" dirty="0"/>
              <a:t>Z</a:t>
            </a:r>
            <a:r>
              <a:rPr lang="en-US" dirty="0"/>
              <a:t>. The functions are defined as: </a:t>
            </a:r>
          </a:p>
          <a:p>
            <a:pPr lvl="1"/>
            <a:r>
              <a:rPr lang="en-US" dirty="0"/>
              <a:t>f(x) = 2x + 3		g(x) = 5x + 7		h(x) = x</a:t>
            </a:r>
            <a:r>
              <a:rPr lang="en-US" baseline="30000" dirty="0"/>
              <a:t>2</a:t>
            </a:r>
            <a:r>
              <a:rPr lang="en-US" dirty="0"/>
              <a:t> + 1</a:t>
            </a:r>
          </a:p>
          <a:p>
            <a:r>
              <a:rPr lang="en-US" dirty="0"/>
              <a:t>Give an explicit formula for each function given below.</a:t>
            </a:r>
          </a:p>
          <a:p>
            <a:r>
              <a:rPr lang="en-US" dirty="0"/>
              <a:t>(a) f </a:t>
            </a:r>
            <a:r>
              <a:rPr lang="el-GR" dirty="0"/>
              <a:t>ο </a:t>
            </a:r>
            <a:r>
              <a:rPr lang="en-US" dirty="0"/>
              <a:t>g			f </a:t>
            </a:r>
            <a:r>
              <a:rPr lang="el-GR" dirty="0"/>
              <a:t>ο </a:t>
            </a:r>
            <a:r>
              <a:rPr lang="en-US" dirty="0"/>
              <a:t>g(x) = 10x + 17</a:t>
            </a:r>
          </a:p>
          <a:p>
            <a:r>
              <a:rPr lang="en-US" dirty="0"/>
              <a:t>(b) g </a:t>
            </a:r>
            <a:r>
              <a:rPr lang="el-GR" dirty="0"/>
              <a:t>ο </a:t>
            </a:r>
            <a:r>
              <a:rPr lang="en-US" dirty="0"/>
              <a:t>f			g </a:t>
            </a:r>
            <a:r>
              <a:rPr lang="el-GR" dirty="0"/>
              <a:t>ο </a:t>
            </a:r>
            <a:r>
              <a:rPr lang="en-US" dirty="0"/>
              <a:t>f(x) = 10x + 22</a:t>
            </a:r>
          </a:p>
          <a:p>
            <a:r>
              <a:rPr lang="en-US" dirty="0"/>
              <a:t>(c) f </a:t>
            </a:r>
            <a:r>
              <a:rPr lang="el-GR" dirty="0"/>
              <a:t>ο </a:t>
            </a:r>
            <a:r>
              <a:rPr lang="en-US" dirty="0"/>
              <a:t>h			f </a:t>
            </a:r>
            <a:r>
              <a:rPr lang="el-GR" dirty="0"/>
              <a:t>ο </a:t>
            </a:r>
            <a:r>
              <a:rPr lang="en-US" dirty="0"/>
              <a:t>h(x) = 2x</a:t>
            </a:r>
            <a:r>
              <a:rPr lang="en-US" baseline="30000" dirty="0"/>
              <a:t>2</a:t>
            </a:r>
            <a:r>
              <a:rPr lang="en-US" dirty="0"/>
              <a:t> + 5</a:t>
            </a:r>
          </a:p>
          <a:p>
            <a:r>
              <a:rPr lang="en-US" dirty="0"/>
              <a:t>(d) h </a:t>
            </a:r>
            <a:r>
              <a:rPr lang="el-GR" dirty="0"/>
              <a:t>ο </a:t>
            </a:r>
            <a:r>
              <a:rPr lang="en-US" dirty="0"/>
              <a:t>f			h </a:t>
            </a:r>
            <a:r>
              <a:rPr lang="el-GR" dirty="0"/>
              <a:t>ο </a:t>
            </a:r>
            <a:r>
              <a:rPr lang="en-US" dirty="0"/>
              <a:t>f(x) = 4x</a:t>
            </a:r>
            <a:r>
              <a:rPr lang="en-US" baseline="30000" dirty="0"/>
              <a:t>2</a:t>
            </a:r>
            <a:r>
              <a:rPr lang="en-US" dirty="0"/>
              <a:t> + 12x + 10</a:t>
            </a:r>
          </a:p>
          <a:p>
            <a:endParaRPr lang="en-US" dirty="0"/>
          </a:p>
        </p:txBody>
      </p:sp>
    </p:spTree>
    <p:extLst>
      <p:ext uri="{BB962C8B-B14F-4D97-AF65-F5344CB8AC3E}">
        <p14:creationId xmlns:p14="http://schemas.microsoft.com/office/powerpoint/2010/main" val="258905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DE01-9985-5217-D9BD-16FF9F9E265D}"/>
              </a:ext>
            </a:extLst>
          </p:cNvPr>
          <p:cNvSpPr>
            <a:spLocks noGrp="1"/>
          </p:cNvSpPr>
          <p:nvPr>
            <p:ph type="title"/>
          </p:nvPr>
        </p:nvSpPr>
        <p:spPr/>
        <p:txBody>
          <a:bodyPr/>
          <a:lstStyle/>
          <a:p>
            <a:r>
              <a:rPr lang="en-US" dirty="0"/>
              <a:t>Function 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939B5-B42A-BA9B-973E-874ED20F1793}"/>
                  </a:ext>
                </a:extLst>
              </p:cNvPr>
              <p:cNvSpPr>
                <a:spLocks noGrp="1"/>
              </p:cNvSpPr>
              <p:nvPr>
                <p:ph idx="1"/>
              </p:nvPr>
            </p:nvSpPr>
            <p:spPr>
              <a:xfrm>
                <a:off x="259395" y="1181099"/>
                <a:ext cx="11656379" cy="479535"/>
              </a:xfrm>
            </p:spPr>
            <p:txBody>
              <a:bodyPr/>
              <a:lstStyle/>
              <a:p>
                <a:pPr marL="0" indent="0">
                  <a:buNone/>
                </a:pPr>
                <a:r>
                  <a:rPr lang="en-US" dirty="0"/>
                  <a:t>What is the result of composing a function </a:t>
                </a:r>
                <a14:m>
                  <m:oMath xmlns:m="http://schemas.openxmlformats.org/officeDocument/2006/math">
                    <m:r>
                      <a:rPr lang="en-US" b="0" i="1" smtClean="0">
                        <a:latin typeface="Cambria Math" panose="02040503050406030204" pitchFamily="18" charset="0"/>
                      </a:rPr>
                      <m:t>𝑓</m:t>
                    </m:r>
                  </m:oMath>
                </a14:m>
                <a:r>
                  <a:rPr lang="en-US" dirty="0"/>
                  <a:t> with its inverse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a:t>
                </a:r>
              </a:p>
            </p:txBody>
          </p:sp>
        </mc:Choice>
        <mc:Fallback xmlns="">
          <p:sp>
            <p:nvSpPr>
              <p:cNvPr id="3" name="Content Placeholder 2">
                <a:extLst>
                  <a:ext uri="{FF2B5EF4-FFF2-40B4-BE49-F238E27FC236}">
                    <a16:creationId xmlns:a16="http://schemas.microsoft.com/office/drawing/2014/main" id="{C71939B5-B42A-BA9B-973E-874ED20F1793}"/>
                  </a:ext>
                </a:extLst>
              </p:cNvPr>
              <p:cNvSpPr>
                <a:spLocks noGrp="1" noRot="1" noChangeAspect="1" noMove="1" noResize="1" noEditPoints="1" noAdjustHandles="1" noChangeArrowheads="1" noChangeShapeType="1" noTextEdit="1"/>
              </p:cNvSpPr>
              <p:nvPr>
                <p:ph idx="1"/>
              </p:nvPr>
            </p:nvSpPr>
            <p:spPr>
              <a:xfrm>
                <a:off x="259395" y="1181099"/>
                <a:ext cx="11656379" cy="479535"/>
              </a:xfrm>
              <a:blipFill>
                <a:blip r:embed="rId2"/>
                <a:stretch>
                  <a:fillRect l="-471" t="-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160AF6-4E99-6658-A8A5-6BE2BB12CAC6}"/>
                  </a:ext>
                </a:extLst>
              </p:cNvPr>
              <p:cNvSpPr txBox="1"/>
              <p:nvPr/>
            </p:nvSpPr>
            <p:spPr>
              <a:xfrm>
                <a:off x="295881" y="1921749"/>
                <a:ext cx="251165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−4</m:t>
                    </m:r>
                  </m:oMath>
                </a14:m>
                <a:r>
                  <a:rPr lang="en-US" dirty="0"/>
                  <a:t> </a:t>
                </a:r>
              </a:p>
            </p:txBody>
          </p:sp>
        </mc:Choice>
        <mc:Fallback xmlns="">
          <p:sp>
            <p:nvSpPr>
              <p:cNvPr id="4" name="TextBox 3">
                <a:extLst>
                  <a:ext uri="{FF2B5EF4-FFF2-40B4-BE49-F238E27FC236}">
                    <a16:creationId xmlns:a16="http://schemas.microsoft.com/office/drawing/2014/main" id="{6E160AF6-4E99-6658-A8A5-6BE2BB12CAC6}"/>
                  </a:ext>
                </a:extLst>
              </p:cNvPr>
              <p:cNvSpPr txBox="1">
                <a:spLocks noRot="1" noChangeAspect="1" noMove="1" noResize="1" noEditPoints="1" noAdjustHandles="1" noChangeArrowheads="1" noChangeShapeType="1" noTextEdit="1"/>
              </p:cNvSpPr>
              <p:nvPr/>
            </p:nvSpPr>
            <p:spPr>
              <a:xfrm>
                <a:off x="295881" y="1921749"/>
                <a:ext cx="2511650" cy="369332"/>
              </a:xfrm>
              <a:prstGeom prst="rect">
                <a:avLst/>
              </a:prstGeom>
              <a:blipFill>
                <a:blip r:embed="rId3"/>
                <a:stretch>
                  <a:fillRect l="-728"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939A8E-EA4C-CF16-E1CF-F1E47A29B8EE}"/>
                  </a:ext>
                </a:extLst>
              </p:cNvPr>
              <p:cNvSpPr txBox="1"/>
              <p:nvPr/>
            </p:nvSpPr>
            <p:spPr>
              <a:xfrm>
                <a:off x="295881" y="2869325"/>
                <a:ext cx="1549976" cy="369332"/>
              </a:xfrm>
              <a:prstGeom prst="rect">
                <a:avLst/>
              </a:prstGeom>
              <a:noFill/>
            </p:spPr>
            <p:txBody>
              <a:bodyPr wrap="none" rtlCol="0">
                <a:spAutoFit/>
              </a:bodyPr>
              <a:lstStyle/>
              <a:p>
                <a:r>
                  <a:rPr lang="en-US" dirty="0"/>
                  <a:t>What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a:t>
                </a:r>
              </a:p>
            </p:txBody>
          </p:sp>
        </mc:Choice>
        <mc:Fallback xmlns="">
          <p:sp>
            <p:nvSpPr>
              <p:cNvPr id="5" name="TextBox 4">
                <a:extLst>
                  <a:ext uri="{FF2B5EF4-FFF2-40B4-BE49-F238E27FC236}">
                    <a16:creationId xmlns:a16="http://schemas.microsoft.com/office/drawing/2014/main" id="{1C939A8E-EA4C-CF16-E1CF-F1E47A29B8EE}"/>
                  </a:ext>
                </a:extLst>
              </p:cNvPr>
              <p:cNvSpPr txBox="1">
                <a:spLocks noRot="1" noChangeAspect="1" noMove="1" noResize="1" noEditPoints="1" noAdjustHandles="1" noChangeArrowheads="1" noChangeShapeType="1" noTextEdit="1"/>
              </p:cNvSpPr>
              <p:nvPr/>
            </p:nvSpPr>
            <p:spPr>
              <a:xfrm>
                <a:off x="295881" y="2869325"/>
                <a:ext cx="1549976" cy="369332"/>
              </a:xfrm>
              <a:prstGeom prst="rect">
                <a:avLst/>
              </a:prstGeom>
              <a:blipFill>
                <a:blip r:embed="rId4"/>
                <a:stretch>
                  <a:fillRect l="-3543" t="-10000" r="-236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E514A6-1EAC-32A5-0F2B-F5A84C2DD041}"/>
                  </a:ext>
                </a:extLst>
              </p:cNvPr>
              <p:cNvSpPr txBox="1"/>
              <p:nvPr/>
            </p:nvSpPr>
            <p:spPr>
              <a:xfrm>
                <a:off x="295881" y="3447569"/>
                <a:ext cx="177638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+4</m:t>
                    </m:r>
                  </m:oMath>
                </a14:m>
                <a:r>
                  <a:rPr lang="en-US" dirty="0"/>
                  <a:t> </a:t>
                </a:r>
              </a:p>
            </p:txBody>
          </p:sp>
        </mc:Choice>
        <mc:Fallback xmlns="">
          <p:sp>
            <p:nvSpPr>
              <p:cNvPr id="6" name="TextBox 5">
                <a:extLst>
                  <a:ext uri="{FF2B5EF4-FFF2-40B4-BE49-F238E27FC236}">
                    <a16:creationId xmlns:a16="http://schemas.microsoft.com/office/drawing/2014/main" id="{FEE514A6-1EAC-32A5-0F2B-F5A84C2DD041}"/>
                  </a:ext>
                </a:extLst>
              </p:cNvPr>
              <p:cNvSpPr txBox="1">
                <a:spLocks noRot="1" noChangeAspect="1" noMove="1" noResize="1" noEditPoints="1" noAdjustHandles="1" noChangeArrowheads="1" noChangeShapeType="1" noTextEdit="1"/>
              </p:cNvSpPr>
              <p:nvPr/>
            </p:nvSpPr>
            <p:spPr>
              <a:xfrm>
                <a:off x="295881" y="3447569"/>
                <a:ext cx="1776384" cy="369332"/>
              </a:xfrm>
              <a:prstGeom prst="rect">
                <a:avLst/>
              </a:prstGeom>
              <a:blipFill>
                <a:blip r:embed="rId5"/>
                <a:stretch>
                  <a:fillRect l="-103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E11C1A-F6AA-468F-284C-C3C30B5B4487}"/>
                  </a:ext>
                </a:extLst>
              </p:cNvPr>
              <p:cNvSpPr txBox="1"/>
              <p:nvPr/>
            </p:nvSpPr>
            <p:spPr>
              <a:xfrm>
                <a:off x="295881" y="4395145"/>
                <a:ext cx="2125710" cy="369332"/>
              </a:xfrm>
              <a:prstGeom prst="rect">
                <a:avLst/>
              </a:prstGeom>
              <a:noFill/>
            </p:spPr>
            <p:txBody>
              <a:bodyPr wrap="none" rtlCol="0">
                <a:spAutoFit/>
              </a:bodyPr>
              <a:lstStyle/>
              <a:p>
                <a:r>
                  <a:rPr lang="en-US" dirty="0"/>
                  <a:t>What is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𝜊</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(7)</m:t>
                    </m:r>
                  </m:oMath>
                </a14:m>
                <a:r>
                  <a:rPr lang="en-US" dirty="0"/>
                  <a:t>?</a:t>
                </a:r>
              </a:p>
            </p:txBody>
          </p:sp>
        </mc:Choice>
        <mc:Fallback xmlns="">
          <p:sp>
            <p:nvSpPr>
              <p:cNvPr id="7" name="TextBox 6">
                <a:extLst>
                  <a:ext uri="{FF2B5EF4-FFF2-40B4-BE49-F238E27FC236}">
                    <a16:creationId xmlns:a16="http://schemas.microsoft.com/office/drawing/2014/main" id="{7CE11C1A-F6AA-468F-284C-C3C30B5B4487}"/>
                  </a:ext>
                </a:extLst>
              </p:cNvPr>
              <p:cNvSpPr txBox="1">
                <a:spLocks noRot="1" noChangeAspect="1" noMove="1" noResize="1" noEditPoints="1" noAdjustHandles="1" noChangeArrowheads="1" noChangeShapeType="1" noTextEdit="1"/>
              </p:cNvSpPr>
              <p:nvPr/>
            </p:nvSpPr>
            <p:spPr>
              <a:xfrm>
                <a:off x="295881" y="4395145"/>
                <a:ext cx="2125710" cy="369332"/>
              </a:xfrm>
              <a:prstGeom prst="rect">
                <a:avLst/>
              </a:prstGeom>
              <a:blipFill>
                <a:blip r:embed="rId6"/>
                <a:stretch>
                  <a:fillRect l="-2586" t="-9836" r="-172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E72A63-2819-E86F-0C67-032CDD58CEB4}"/>
                  </a:ext>
                </a:extLst>
              </p:cNvPr>
              <p:cNvSpPr txBox="1"/>
              <p:nvPr/>
            </p:nvSpPr>
            <p:spPr>
              <a:xfrm>
                <a:off x="3296584" y="4395145"/>
                <a:ext cx="2630079"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7</m:t>
                              </m:r>
                            </m:e>
                          </m:d>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=7</m:t>
                      </m:r>
                    </m:oMath>
                  </m:oMathPara>
                </a14:m>
                <a:endParaRPr lang="en-US" dirty="0"/>
              </a:p>
            </p:txBody>
          </p:sp>
        </mc:Choice>
        <mc:Fallback xmlns="">
          <p:sp>
            <p:nvSpPr>
              <p:cNvPr id="8" name="TextBox 7">
                <a:extLst>
                  <a:ext uri="{FF2B5EF4-FFF2-40B4-BE49-F238E27FC236}">
                    <a16:creationId xmlns:a16="http://schemas.microsoft.com/office/drawing/2014/main" id="{8EE72A63-2819-E86F-0C67-032CDD58CEB4}"/>
                  </a:ext>
                </a:extLst>
              </p:cNvPr>
              <p:cNvSpPr txBox="1">
                <a:spLocks noRot="1" noChangeAspect="1" noMove="1" noResize="1" noEditPoints="1" noAdjustHandles="1" noChangeArrowheads="1" noChangeShapeType="1" noTextEdit="1"/>
              </p:cNvSpPr>
              <p:nvPr/>
            </p:nvSpPr>
            <p:spPr>
              <a:xfrm>
                <a:off x="3296584" y="4395145"/>
                <a:ext cx="2630079" cy="404983"/>
              </a:xfrm>
              <a:prstGeom prst="rect">
                <a:avLst/>
              </a:prstGeom>
              <a:blipFill>
                <a:blip r:embed="rId7"/>
                <a:stretch>
                  <a:fillRect b="-909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D2EC7ED-CC6D-5223-5D20-7E31DAFC5A91}"/>
              </a:ext>
            </a:extLst>
          </p:cNvPr>
          <p:cNvSpPr txBox="1"/>
          <p:nvPr/>
        </p:nvSpPr>
        <p:spPr>
          <a:xfrm>
            <a:off x="267412" y="5496910"/>
            <a:ext cx="60749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Any function composed with its inverse is the identity function, meaning the output is the same as the input.</a:t>
            </a:r>
          </a:p>
        </p:txBody>
      </p:sp>
    </p:spTree>
    <p:extLst>
      <p:ext uri="{BB962C8B-B14F-4D97-AF65-F5344CB8AC3E}">
        <p14:creationId xmlns:p14="http://schemas.microsoft.com/office/powerpoint/2010/main" val="335036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2B74-5FE0-C29C-98A0-E18CEFEBD9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5325AA-CFB1-7DFB-13B4-360BFAB1F9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608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4A32-F49F-DA53-1BAD-EAF8C81CFBFE}"/>
              </a:ext>
            </a:extLst>
          </p:cNvPr>
          <p:cNvSpPr>
            <a:spLocks noGrp="1"/>
          </p:cNvSpPr>
          <p:nvPr>
            <p:ph type="title"/>
          </p:nvPr>
        </p:nvSpPr>
        <p:spPr/>
        <p:txBody>
          <a:bodyPr/>
          <a:lstStyle/>
          <a:p>
            <a:r>
              <a:rPr lang="en-US" dirty="0"/>
              <a:t>Exponents and Logarithms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9710FC-F82E-EDE6-CA9F-845B7A75BEF5}"/>
                  </a:ext>
                </a:extLst>
              </p:cNvPr>
              <p:cNvSpPr txBox="1"/>
              <p:nvPr/>
            </p:nvSpPr>
            <p:spPr>
              <a:xfrm>
                <a:off x="394307" y="3727988"/>
                <a:ext cx="1514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4</m:t>
                          </m:r>
                        </m:sup>
                      </m:sSup>
                      <m:r>
                        <a:rPr lang="en-US" sz="2800" b="0" i="1" smtClean="0">
                          <a:latin typeface="Cambria Math" panose="02040503050406030204" pitchFamily="18" charset="0"/>
                        </a:rPr>
                        <m:t>=16</m:t>
                      </m:r>
                    </m:oMath>
                  </m:oMathPara>
                </a14:m>
                <a:endParaRPr lang="en-US" sz="2800" dirty="0"/>
              </a:p>
            </p:txBody>
          </p:sp>
        </mc:Choice>
        <mc:Fallback xmlns="">
          <p:sp>
            <p:nvSpPr>
              <p:cNvPr id="8" name="TextBox 7">
                <a:extLst>
                  <a:ext uri="{FF2B5EF4-FFF2-40B4-BE49-F238E27FC236}">
                    <a16:creationId xmlns:a16="http://schemas.microsoft.com/office/drawing/2014/main" id="{D69710FC-F82E-EDE6-CA9F-845B7A75BEF5}"/>
                  </a:ext>
                </a:extLst>
              </p:cNvPr>
              <p:cNvSpPr txBox="1">
                <a:spLocks noRot="1" noChangeAspect="1" noMove="1" noResize="1" noEditPoints="1" noAdjustHandles="1" noChangeArrowheads="1" noChangeShapeType="1" noTextEdit="1"/>
              </p:cNvSpPr>
              <p:nvPr/>
            </p:nvSpPr>
            <p:spPr>
              <a:xfrm>
                <a:off x="394307" y="3727988"/>
                <a:ext cx="1514774"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F5CA61-10F0-CD41-877A-668C1524E7AD}"/>
                  </a:ext>
                </a:extLst>
              </p:cNvPr>
              <p:cNvSpPr txBox="1"/>
              <p:nvPr/>
            </p:nvSpPr>
            <p:spPr>
              <a:xfrm>
                <a:off x="394307" y="1912693"/>
                <a:ext cx="13488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oMath>
                  </m:oMathPara>
                </a14:m>
                <a:endParaRPr lang="en-US" sz="2800" dirty="0"/>
              </a:p>
            </p:txBody>
          </p:sp>
        </mc:Choice>
        <mc:Fallback xmlns="">
          <p:sp>
            <p:nvSpPr>
              <p:cNvPr id="10" name="TextBox 9">
                <a:extLst>
                  <a:ext uri="{FF2B5EF4-FFF2-40B4-BE49-F238E27FC236}">
                    <a16:creationId xmlns:a16="http://schemas.microsoft.com/office/drawing/2014/main" id="{80F5CA61-10F0-CD41-877A-668C1524E7AD}"/>
                  </a:ext>
                </a:extLst>
              </p:cNvPr>
              <p:cNvSpPr txBox="1">
                <a:spLocks noRot="1" noChangeAspect="1" noMove="1" noResize="1" noEditPoints="1" noAdjustHandles="1" noChangeArrowheads="1" noChangeShapeType="1" noTextEdit="1"/>
              </p:cNvSpPr>
              <p:nvPr/>
            </p:nvSpPr>
            <p:spPr>
              <a:xfrm>
                <a:off x="394307" y="1912693"/>
                <a:ext cx="1348894" cy="523220"/>
              </a:xfrm>
              <a:prstGeom prst="rect">
                <a:avLst/>
              </a:prstGeom>
              <a:blipFill>
                <a:blip r:embed="rId3"/>
                <a:stretch>
                  <a:fillRect b="-95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C6A7F1D-38E3-D4B9-905E-B9DA78899C8C}"/>
              </a:ext>
            </a:extLst>
          </p:cNvPr>
          <p:cNvSpPr txBox="1"/>
          <p:nvPr/>
        </p:nvSpPr>
        <p:spPr>
          <a:xfrm>
            <a:off x="2906551" y="1912693"/>
            <a:ext cx="4336444" cy="523220"/>
          </a:xfrm>
          <a:prstGeom prst="rect">
            <a:avLst/>
          </a:prstGeom>
          <a:noFill/>
        </p:spPr>
        <p:txBody>
          <a:bodyPr wrap="none" rtlCol="0">
            <a:spAutoFit/>
          </a:bodyPr>
          <a:lstStyle/>
          <a:p>
            <a:r>
              <a:rPr lang="en-US" sz="2800" dirty="0"/>
              <a:t>The exponential function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9829F0-7D88-C568-AAAC-C101C1286BBD}"/>
                  </a:ext>
                </a:extLst>
              </p:cNvPr>
              <p:cNvSpPr txBox="1"/>
              <p:nvPr/>
            </p:nvSpPr>
            <p:spPr>
              <a:xfrm>
                <a:off x="394307" y="2701544"/>
                <a:ext cx="1819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𝑏</m:t>
                          </m:r>
                        </m:sub>
                      </m:sSub>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oMath>
                  </m:oMathPara>
                </a14:m>
                <a:endParaRPr lang="en-US" sz="2800" dirty="0"/>
              </a:p>
            </p:txBody>
          </p:sp>
        </mc:Choice>
        <mc:Fallback xmlns="">
          <p:sp>
            <p:nvSpPr>
              <p:cNvPr id="12" name="TextBox 11">
                <a:extLst>
                  <a:ext uri="{FF2B5EF4-FFF2-40B4-BE49-F238E27FC236}">
                    <a16:creationId xmlns:a16="http://schemas.microsoft.com/office/drawing/2014/main" id="{1F9829F0-7D88-C568-AAAC-C101C1286BBD}"/>
                  </a:ext>
                </a:extLst>
              </p:cNvPr>
              <p:cNvSpPr txBox="1">
                <a:spLocks noRot="1" noChangeAspect="1" noMove="1" noResize="1" noEditPoints="1" noAdjustHandles="1" noChangeArrowheads="1" noChangeShapeType="1" noTextEdit="1"/>
              </p:cNvSpPr>
              <p:nvPr/>
            </p:nvSpPr>
            <p:spPr>
              <a:xfrm>
                <a:off x="394307" y="2701544"/>
                <a:ext cx="1819023" cy="523220"/>
              </a:xfrm>
              <a:prstGeom prst="rect">
                <a:avLst/>
              </a:prstGeom>
              <a:blipFill>
                <a:blip r:embed="rId4"/>
                <a:stretch>
                  <a:fillRect l="-1389" b="-1904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70F87EE-87CE-8A9B-6A11-F85B0B20AA93}"/>
              </a:ext>
            </a:extLst>
          </p:cNvPr>
          <p:cNvSpPr txBox="1"/>
          <p:nvPr/>
        </p:nvSpPr>
        <p:spPr>
          <a:xfrm>
            <a:off x="2906551" y="2737754"/>
            <a:ext cx="4028667" cy="523220"/>
          </a:xfrm>
          <a:prstGeom prst="rect">
            <a:avLst/>
          </a:prstGeom>
          <a:noFill/>
        </p:spPr>
        <p:txBody>
          <a:bodyPr wrap="none" rtlCol="0">
            <a:spAutoFit/>
          </a:bodyPr>
          <a:lstStyle/>
          <a:p>
            <a:r>
              <a:rPr lang="en-US" sz="2800" dirty="0"/>
              <a:t>The logarithm function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48F962-62DA-1673-BCF8-18F8F2B74801}"/>
                  </a:ext>
                </a:extLst>
              </p:cNvPr>
              <p:cNvSpPr txBox="1"/>
              <p:nvPr/>
            </p:nvSpPr>
            <p:spPr>
              <a:xfrm>
                <a:off x="2495908" y="3727988"/>
                <a:ext cx="1797736" cy="523220"/>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16=</m:t>
                    </m:r>
                  </m:oMath>
                </a14:m>
                <a:r>
                  <a:rPr lang="en-US" sz="2800" dirty="0"/>
                  <a:t>4</a:t>
                </a:r>
              </a:p>
            </p:txBody>
          </p:sp>
        </mc:Choice>
        <mc:Fallback xmlns="">
          <p:sp>
            <p:nvSpPr>
              <p:cNvPr id="14" name="TextBox 13">
                <a:extLst>
                  <a:ext uri="{FF2B5EF4-FFF2-40B4-BE49-F238E27FC236}">
                    <a16:creationId xmlns:a16="http://schemas.microsoft.com/office/drawing/2014/main" id="{5048F962-62DA-1673-BCF8-18F8F2B74801}"/>
                  </a:ext>
                </a:extLst>
              </p:cNvPr>
              <p:cNvSpPr txBox="1">
                <a:spLocks noRot="1" noChangeAspect="1" noMove="1" noResize="1" noEditPoints="1" noAdjustHandles="1" noChangeArrowheads="1" noChangeShapeType="1" noTextEdit="1"/>
              </p:cNvSpPr>
              <p:nvPr/>
            </p:nvSpPr>
            <p:spPr>
              <a:xfrm>
                <a:off x="2495908" y="3727988"/>
                <a:ext cx="1797736" cy="523220"/>
              </a:xfrm>
              <a:prstGeom prst="rect">
                <a:avLst/>
              </a:prstGeom>
              <a:blipFill>
                <a:blip r:embed="rId5"/>
                <a:stretch>
                  <a:fillRect l="-4225" t="-11905" r="-563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9C2AFC-E239-D26B-DAA7-1FFF6F550AFF}"/>
                  </a:ext>
                </a:extLst>
              </p:cNvPr>
              <p:cNvSpPr txBox="1"/>
              <p:nvPr/>
            </p:nvSpPr>
            <p:spPr>
              <a:xfrm>
                <a:off x="394307" y="5152139"/>
                <a:ext cx="12482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8</m:t>
                          </m:r>
                        </m:sup>
                      </m:sSup>
                      <m:r>
                        <a:rPr lang="en-US" sz="2800" b="0" i="1" smtClean="0">
                          <a:latin typeface="Cambria Math" panose="02040503050406030204" pitchFamily="18" charset="0"/>
                        </a:rPr>
                        <m:t>= ?</m:t>
                      </m:r>
                    </m:oMath>
                  </m:oMathPara>
                </a14:m>
                <a:endParaRPr lang="en-US" sz="2800" dirty="0"/>
              </a:p>
            </p:txBody>
          </p:sp>
        </mc:Choice>
        <mc:Fallback xmlns="">
          <p:sp>
            <p:nvSpPr>
              <p:cNvPr id="18" name="TextBox 17">
                <a:extLst>
                  <a:ext uri="{FF2B5EF4-FFF2-40B4-BE49-F238E27FC236}">
                    <a16:creationId xmlns:a16="http://schemas.microsoft.com/office/drawing/2014/main" id="{B39C2AFC-E239-D26B-DAA7-1FFF6F550AFF}"/>
                  </a:ext>
                </a:extLst>
              </p:cNvPr>
              <p:cNvSpPr txBox="1">
                <a:spLocks noRot="1" noChangeAspect="1" noMove="1" noResize="1" noEditPoints="1" noAdjustHandles="1" noChangeArrowheads="1" noChangeShapeType="1" noTextEdit="1"/>
              </p:cNvSpPr>
              <p:nvPr/>
            </p:nvSpPr>
            <p:spPr>
              <a:xfrm>
                <a:off x="394307" y="5152139"/>
                <a:ext cx="1248290" cy="523220"/>
              </a:xfrm>
              <a:prstGeom prst="rect">
                <a:avLst/>
              </a:prstGeom>
              <a:blipFill>
                <a:blip r:embed="rId6"/>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010F6D-6AE1-DD49-815D-EE49CA81D45F}"/>
                  </a:ext>
                </a:extLst>
              </p:cNvPr>
              <p:cNvSpPr txBox="1"/>
              <p:nvPr/>
            </p:nvSpPr>
            <p:spPr>
              <a:xfrm>
                <a:off x="2495908" y="5152139"/>
                <a:ext cx="21263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256=</m:t>
                      </m:r>
                      <m:r>
                        <a:rPr lang="en-US" sz="2800" b="0" i="0" smtClean="0">
                          <a:latin typeface="Cambria Math" panose="02040503050406030204" pitchFamily="18" charset="0"/>
                          <a:ea typeface="Cambria Math" panose="02040503050406030204" pitchFamily="18" charset="0"/>
                        </a:rPr>
                        <m:t> ?</m:t>
                      </m:r>
                    </m:oMath>
                  </m:oMathPara>
                </a14:m>
                <a:endParaRPr lang="en-US" sz="2800" dirty="0"/>
              </a:p>
            </p:txBody>
          </p:sp>
        </mc:Choice>
        <mc:Fallback xmlns="">
          <p:sp>
            <p:nvSpPr>
              <p:cNvPr id="19" name="TextBox 18">
                <a:extLst>
                  <a:ext uri="{FF2B5EF4-FFF2-40B4-BE49-F238E27FC236}">
                    <a16:creationId xmlns:a16="http://schemas.microsoft.com/office/drawing/2014/main" id="{FC010F6D-6AE1-DD49-815D-EE49CA81D45F}"/>
                  </a:ext>
                </a:extLst>
              </p:cNvPr>
              <p:cNvSpPr txBox="1">
                <a:spLocks noRot="1" noChangeAspect="1" noMove="1" noResize="1" noEditPoints="1" noAdjustHandles="1" noChangeArrowheads="1" noChangeShapeType="1" noTextEdit="1"/>
              </p:cNvSpPr>
              <p:nvPr/>
            </p:nvSpPr>
            <p:spPr>
              <a:xfrm>
                <a:off x="2495908" y="5152139"/>
                <a:ext cx="2126351" cy="523220"/>
              </a:xfrm>
              <a:prstGeom prst="rect">
                <a:avLst/>
              </a:prstGeom>
              <a:blipFill>
                <a:blip r:embed="rId7"/>
                <a:stretch>
                  <a:fillRect l="-595" b="-21429"/>
                </a:stretch>
              </a:blipFill>
            </p:spPr>
            <p:txBody>
              <a:bodyPr/>
              <a:lstStyle/>
              <a:p>
                <a:r>
                  <a:rPr lang="en-US">
                    <a:noFill/>
                  </a:rPr>
                  <a:t> </a:t>
                </a:r>
              </a:p>
            </p:txBody>
          </p:sp>
        </mc:Fallback>
      </mc:AlternateContent>
    </p:spTree>
    <p:extLst>
      <p:ext uri="{BB962C8B-B14F-4D97-AF65-F5344CB8AC3E}">
        <p14:creationId xmlns:p14="http://schemas.microsoft.com/office/powerpoint/2010/main" val="17230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4A32-F49F-DA53-1BAD-EAF8C81CFBFE}"/>
              </a:ext>
            </a:extLst>
          </p:cNvPr>
          <p:cNvSpPr>
            <a:spLocks noGrp="1"/>
          </p:cNvSpPr>
          <p:nvPr>
            <p:ph type="title"/>
          </p:nvPr>
        </p:nvSpPr>
        <p:spPr/>
        <p:txBody>
          <a:bodyPr/>
          <a:lstStyle/>
          <a:p>
            <a:r>
              <a:rPr lang="en-US" dirty="0"/>
              <a:t>Exponents and Logarithms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C4C528-8617-0BB9-F125-D0531A5460EF}"/>
                  </a:ext>
                </a:extLst>
              </p:cNvPr>
              <p:cNvSpPr txBox="1"/>
              <p:nvPr/>
            </p:nvSpPr>
            <p:spPr>
              <a:xfrm>
                <a:off x="244406" y="2001568"/>
                <a:ext cx="38993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  </m:t>
                      </m:r>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𝑏</m:t>
                          </m:r>
                        </m:sub>
                      </m:sSub>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oMath>
                  </m:oMathPara>
                </a14:m>
                <a:endParaRPr lang="en-US" sz="2800" dirty="0"/>
              </a:p>
            </p:txBody>
          </p:sp>
        </mc:Choice>
        <mc:Fallback xmlns="">
          <p:sp>
            <p:nvSpPr>
              <p:cNvPr id="6" name="TextBox 5">
                <a:extLst>
                  <a:ext uri="{FF2B5EF4-FFF2-40B4-BE49-F238E27FC236}">
                    <a16:creationId xmlns:a16="http://schemas.microsoft.com/office/drawing/2014/main" id="{8BC4C528-8617-0BB9-F125-D0531A5460EF}"/>
                  </a:ext>
                </a:extLst>
              </p:cNvPr>
              <p:cNvSpPr txBox="1">
                <a:spLocks noRot="1" noChangeAspect="1" noMove="1" noResize="1" noEditPoints="1" noAdjustHandles="1" noChangeArrowheads="1" noChangeShapeType="1" noTextEdit="1"/>
              </p:cNvSpPr>
              <p:nvPr/>
            </p:nvSpPr>
            <p:spPr>
              <a:xfrm>
                <a:off x="244406" y="2001568"/>
                <a:ext cx="3899337" cy="523220"/>
              </a:xfrm>
              <a:prstGeom prst="rect">
                <a:avLst/>
              </a:prstGeom>
              <a:blipFill>
                <a:blip r:embed="rId2"/>
                <a:stretch>
                  <a:fillRect b="-2142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B2F9A8-3AA4-46BE-82D7-691EBE56CBC2}"/>
              </a:ext>
            </a:extLst>
          </p:cNvPr>
          <p:cNvSpPr txBox="1"/>
          <p:nvPr/>
        </p:nvSpPr>
        <p:spPr>
          <a:xfrm>
            <a:off x="4865971" y="2078512"/>
            <a:ext cx="707116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The logarithm function is the inverse of the exponential function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85F247-9A1D-5419-F629-1AB1C03D487A}"/>
                  </a:ext>
                </a:extLst>
              </p:cNvPr>
              <p:cNvSpPr txBox="1"/>
              <p:nvPr/>
            </p:nvSpPr>
            <p:spPr>
              <a:xfrm>
                <a:off x="244406" y="3113804"/>
                <a:ext cx="4043928" cy="523220"/>
              </a:xfrm>
              <a:prstGeom prst="rect">
                <a:avLst/>
              </a:prstGeom>
              <a:noFill/>
            </p:spPr>
            <p:txBody>
              <a:bodyPr wrap="none" rtlCol="0">
                <a:spAutoFit/>
              </a:bodyPr>
              <a:lstStyle/>
              <a:p>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4</m:t>
                        </m:r>
                      </m:sup>
                    </m:sSup>
                    <m:r>
                      <a:rPr lang="en-US" sz="2800" b="0" i="1" smtClean="0">
                        <a:latin typeface="Cambria Math" panose="02040503050406030204" pitchFamily="18" charset="0"/>
                      </a:rPr>
                      <m:t>=16   ⟺  </m:t>
                    </m:r>
                    <m:sSub>
                      <m:sSubPr>
                        <m:ctrlPr>
                          <a:rPr lang="en-US" sz="2800" b="0" i="1"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16=</m:t>
                    </m:r>
                  </m:oMath>
                </a14:m>
                <a:r>
                  <a:rPr lang="en-US" sz="2800" dirty="0"/>
                  <a:t>4</a:t>
                </a:r>
              </a:p>
            </p:txBody>
          </p:sp>
        </mc:Choice>
        <mc:Fallback xmlns="">
          <p:sp>
            <p:nvSpPr>
              <p:cNvPr id="15" name="TextBox 14">
                <a:extLst>
                  <a:ext uri="{FF2B5EF4-FFF2-40B4-BE49-F238E27FC236}">
                    <a16:creationId xmlns:a16="http://schemas.microsoft.com/office/drawing/2014/main" id="{1885F247-9A1D-5419-F629-1AB1C03D487A}"/>
                  </a:ext>
                </a:extLst>
              </p:cNvPr>
              <p:cNvSpPr txBox="1">
                <a:spLocks noRot="1" noChangeAspect="1" noMove="1" noResize="1" noEditPoints="1" noAdjustHandles="1" noChangeArrowheads="1" noChangeShapeType="1" noTextEdit="1"/>
              </p:cNvSpPr>
              <p:nvPr/>
            </p:nvSpPr>
            <p:spPr>
              <a:xfrm>
                <a:off x="244406" y="3113804"/>
                <a:ext cx="4043928" cy="523220"/>
              </a:xfrm>
              <a:prstGeom prst="rect">
                <a:avLst/>
              </a:prstGeom>
              <a:blipFill>
                <a:blip r:embed="rId3"/>
                <a:stretch>
                  <a:fillRect l="-940" t="-11905" r="-1881"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0447F6-10A7-9A97-18F2-EBC48DC013A2}"/>
                  </a:ext>
                </a:extLst>
              </p:cNvPr>
              <p:cNvSpPr txBox="1"/>
              <p:nvPr/>
            </p:nvSpPr>
            <p:spPr>
              <a:xfrm>
                <a:off x="146208" y="4226040"/>
                <a:ext cx="59072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=2</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D10447F6-10A7-9A97-18F2-EBC48DC013A2}"/>
                  </a:ext>
                </a:extLst>
              </p:cNvPr>
              <p:cNvSpPr txBox="1">
                <a:spLocks noRot="1" noChangeAspect="1" noMove="1" noResize="1" noEditPoints="1" noAdjustHandles="1" noChangeArrowheads="1" noChangeShapeType="1" noTextEdit="1"/>
              </p:cNvSpPr>
              <p:nvPr/>
            </p:nvSpPr>
            <p:spPr>
              <a:xfrm>
                <a:off x="146208" y="4226040"/>
                <a:ext cx="5907258" cy="523220"/>
              </a:xfrm>
              <a:prstGeom prst="rect">
                <a:avLst/>
              </a:prstGeom>
              <a:blipFill>
                <a:blip r:embed="rId4"/>
                <a:stretch>
                  <a:fillRect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EBE868-3E4B-0324-5291-69D5D4FE8F33}"/>
                  </a:ext>
                </a:extLst>
              </p:cNvPr>
              <p:cNvSpPr txBox="1"/>
              <p:nvPr/>
            </p:nvSpPr>
            <p:spPr>
              <a:xfrm>
                <a:off x="244406" y="5338276"/>
                <a:ext cx="69442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4</m:t>
                              </m:r>
                            </m:e>
                          </m:d>
                          <m:r>
                            <a:rPr lang="en-US" sz="2800" b="0" i="1" smtClean="0">
                              <a:latin typeface="Cambria Math" panose="02040503050406030204" pitchFamily="18" charset="0"/>
                            </a:rPr>
                            <m:t>=2</m:t>
                          </m:r>
                        </m:e>
                        <m:sup>
                          <m:r>
                            <a:rPr lang="en-US" sz="2800" b="0" i="1" smtClean="0">
                              <a:latin typeface="Cambria Math" panose="02040503050406030204" pitchFamily="18" charset="0"/>
                            </a:rPr>
                            <m:t>4</m:t>
                          </m:r>
                        </m:sup>
                      </m:sSup>
                      <m:r>
                        <a:rPr lang="en-US" sz="2800" b="0" i="1" smtClean="0">
                          <a:latin typeface="Cambria Math" panose="02040503050406030204" pitchFamily="18" charset="0"/>
                        </a:rPr>
                        <m:t>=16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16</m:t>
                          </m:r>
                        </m:e>
                      </m:d>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16=4</m:t>
                      </m:r>
                    </m:oMath>
                  </m:oMathPara>
                </a14:m>
                <a:endParaRPr lang="en-US" sz="2800" dirty="0"/>
              </a:p>
            </p:txBody>
          </p:sp>
        </mc:Choice>
        <mc:Fallback xmlns="">
          <p:sp>
            <p:nvSpPr>
              <p:cNvPr id="17" name="TextBox 16">
                <a:extLst>
                  <a:ext uri="{FF2B5EF4-FFF2-40B4-BE49-F238E27FC236}">
                    <a16:creationId xmlns:a16="http://schemas.microsoft.com/office/drawing/2014/main" id="{EAEBE868-3E4B-0324-5291-69D5D4FE8F33}"/>
                  </a:ext>
                </a:extLst>
              </p:cNvPr>
              <p:cNvSpPr txBox="1">
                <a:spLocks noRot="1" noChangeAspect="1" noMove="1" noResize="1" noEditPoints="1" noAdjustHandles="1" noChangeArrowheads="1" noChangeShapeType="1" noTextEdit="1"/>
              </p:cNvSpPr>
              <p:nvPr/>
            </p:nvSpPr>
            <p:spPr>
              <a:xfrm>
                <a:off x="244406" y="5338276"/>
                <a:ext cx="6944273" cy="523220"/>
              </a:xfrm>
              <a:prstGeom prst="rect">
                <a:avLst/>
              </a:prstGeom>
              <a:blipFill>
                <a:blip r:embed="rId5"/>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6354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4A32-F49F-DA53-1BAD-EAF8C81CFBFE}"/>
              </a:ext>
            </a:extLst>
          </p:cNvPr>
          <p:cNvSpPr>
            <a:spLocks noGrp="1"/>
          </p:cNvSpPr>
          <p:nvPr>
            <p:ph type="title"/>
          </p:nvPr>
        </p:nvSpPr>
        <p:spPr/>
        <p:txBody>
          <a:bodyPr/>
          <a:lstStyle/>
          <a:p>
            <a:r>
              <a:rPr lang="en-US" dirty="0"/>
              <a:t>Exponents and Logarithms</a:t>
            </a:r>
          </a:p>
        </p:txBody>
      </p:sp>
      <p:pic>
        <p:nvPicPr>
          <p:cNvPr id="5" name="Content Placeholder 4">
            <a:extLst>
              <a:ext uri="{FF2B5EF4-FFF2-40B4-BE49-F238E27FC236}">
                <a16:creationId xmlns:a16="http://schemas.microsoft.com/office/drawing/2014/main" id="{05F4A605-BAB0-E558-1CC5-A41F53196285}"/>
              </a:ext>
            </a:extLst>
          </p:cNvPr>
          <p:cNvPicPr>
            <a:picLocks noGrp="1" noChangeAspect="1"/>
          </p:cNvPicPr>
          <p:nvPr>
            <p:ph idx="1"/>
          </p:nvPr>
        </p:nvPicPr>
        <p:blipFill>
          <a:blip r:embed="rId2"/>
          <a:stretch>
            <a:fillRect/>
          </a:stretch>
        </p:blipFill>
        <p:spPr>
          <a:xfrm>
            <a:off x="1500217" y="1873418"/>
            <a:ext cx="2553484" cy="4047853"/>
          </a:xfrm>
        </p:spPr>
      </p:pic>
      <p:pic>
        <p:nvPicPr>
          <p:cNvPr id="7" name="Picture 6">
            <a:extLst>
              <a:ext uri="{FF2B5EF4-FFF2-40B4-BE49-F238E27FC236}">
                <a16:creationId xmlns:a16="http://schemas.microsoft.com/office/drawing/2014/main" id="{DD92C543-1C90-2EE5-A88F-8FD77DA45454}"/>
              </a:ext>
            </a:extLst>
          </p:cNvPr>
          <p:cNvPicPr>
            <a:picLocks noChangeAspect="1"/>
          </p:cNvPicPr>
          <p:nvPr/>
        </p:nvPicPr>
        <p:blipFill>
          <a:blip r:embed="rId3"/>
          <a:stretch>
            <a:fillRect/>
          </a:stretch>
        </p:blipFill>
        <p:spPr>
          <a:xfrm>
            <a:off x="5657022" y="2011394"/>
            <a:ext cx="4302476" cy="4047853"/>
          </a:xfrm>
          <a:prstGeom prst="rect">
            <a:avLst/>
          </a:prstGeom>
        </p:spPr>
      </p:pic>
    </p:spTree>
    <p:extLst>
      <p:ext uri="{BB962C8B-B14F-4D97-AF65-F5344CB8AC3E}">
        <p14:creationId xmlns:p14="http://schemas.microsoft.com/office/powerpoint/2010/main" val="41223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3A21-05FE-49E8-9C2D-36EBA9A2667A}"/>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7EF31837-D905-4964-B471-D4F171115ADE}"/>
              </a:ext>
            </a:extLst>
          </p:cNvPr>
          <p:cNvSpPr>
            <a:spLocks noGrp="1"/>
          </p:cNvSpPr>
          <p:nvPr>
            <p:ph idx="1"/>
          </p:nvPr>
        </p:nvSpPr>
        <p:spPr>
          <a:xfrm>
            <a:off x="371807" y="1476999"/>
            <a:ext cx="7414111" cy="4993469"/>
          </a:xfrm>
        </p:spPr>
        <p:txBody>
          <a:bodyPr>
            <a:normAutofit fontScale="92500" lnSpcReduction="10000"/>
          </a:bodyPr>
          <a:lstStyle/>
          <a:p>
            <a:pPr marL="0" indent="0">
              <a:buNone/>
            </a:pPr>
            <a:r>
              <a:rPr lang="en-US" b="1" dirty="0"/>
              <a:t>domain</a:t>
            </a:r>
            <a:r>
              <a:rPr lang="en-US" dirty="0"/>
              <a:t> – ?</a:t>
            </a:r>
          </a:p>
          <a:p>
            <a:pPr marL="0" indent="0">
              <a:buNone/>
            </a:pPr>
            <a:r>
              <a:rPr lang="en-US" b="1" dirty="0"/>
              <a:t>codomain</a:t>
            </a:r>
            <a:r>
              <a:rPr lang="en-US" dirty="0"/>
              <a:t> –   ?</a:t>
            </a:r>
          </a:p>
          <a:p>
            <a:pPr marL="0" indent="0">
              <a:buNone/>
            </a:pPr>
            <a:r>
              <a:rPr lang="en-US" b="1" dirty="0"/>
              <a:t>range or image </a:t>
            </a:r>
            <a:r>
              <a:rPr lang="en-US" dirty="0"/>
              <a:t>– Those members of the codomain that are actually used.</a:t>
            </a:r>
          </a:p>
          <a:p>
            <a:pPr marL="0" indent="0">
              <a:buNone/>
            </a:pPr>
            <a:endParaRPr lang="en-US" dirty="0"/>
          </a:p>
          <a:p>
            <a:pPr marL="0" indent="0">
              <a:buNone/>
            </a:pPr>
            <a:r>
              <a:rPr lang="en-US" dirty="0"/>
              <a:t>Example:</a:t>
            </a:r>
          </a:p>
          <a:p>
            <a:pPr marL="0" indent="0">
              <a:buNone/>
            </a:pPr>
            <a:r>
              <a:rPr lang="en-US" dirty="0"/>
              <a:t>Function assigning grades in a discrete math class.</a:t>
            </a:r>
          </a:p>
          <a:p>
            <a:pPr lvl="1"/>
            <a:r>
              <a:rPr lang="en-US" dirty="0"/>
              <a:t>What is the domain?</a:t>
            </a:r>
          </a:p>
          <a:p>
            <a:pPr marL="457200" lvl="1" indent="0">
              <a:buNone/>
            </a:pPr>
            <a:r>
              <a:rPr lang="en-US" dirty="0"/>
              <a:t>	{Adams, Chou, </a:t>
            </a:r>
            <a:r>
              <a:rPr lang="en-US" dirty="0" err="1"/>
              <a:t>Goodfriend</a:t>
            </a:r>
            <a:r>
              <a:rPr lang="en-US" dirty="0"/>
              <a:t>, Rodriguez, Stevens}</a:t>
            </a:r>
          </a:p>
          <a:p>
            <a:pPr lvl="1"/>
            <a:r>
              <a:rPr lang="en-US" dirty="0"/>
              <a:t>What is the codomain?</a:t>
            </a:r>
          </a:p>
          <a:p>
            <a:pPr marL="457200" lvl="1" indent="0">
              <a:buNone/>
            </a:pPr>
            <a:r>
              <a:rPr lang="en-US" dirty="0"/>
              <a:t>	{A, B, C, D, F}</a:t>
            </a:r>
          </a:p>
          <a:p>
            <a:pPr lvl="1"/>
            <a:r>
              <a:rPr lang="en-US" dirty="0"/>
              <a:t>What is the range?</a:t>
            </a:r>
          </a:p>
          <a:p>
            <a:pPr marL="457200" lvl="1" indent="0">
              <a:buNone/>
            </a:pPr>
            <a:r>
              <a:rPr lang="en-US" dirty="0"/>
              <a:t>	{A, B, C, F}</a:t>
            </a:r>
          </a:p>
        </p:txBody>
      </p:sp>
      <p:sp>
        <p:nvSpPr>
          <p:cNvPr id="4" name="TextBox 3">
            <a:extLst>
              <a:ext uri="{FF2B5EF4-FFF2-40B4-BE49-F238E27FC236}">
                <a16:creationId xmlns:a16="http://schemas.microsoft.com/office/drawing/2014/main" id="{F967C1FF-904B-491A-A17A-AFC0CA71EC5B}"/>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2050" name="Picture 2" descr="02-3-001">
            <a:extLst>
              <a:ext uri="{FF2B5EF4-FFF2-40B4-BE49-F238E27FC236}">
                <a16:creationId xmlns:a16="http://schemas.microsoft.com/office/drawing/2014/main" id="{4249A9B1-4F1F-42B7-8345-85FE87EEB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878" y="1034983"/>
            <a:ext cx="3839176" cy="25798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9C32C5-477A-2441-73CB-27D35B8A4668}"/>
              </a:ext>
            </a:extLst>
          </p:cNvPr>
          <p:cNvSpPr txBox="1"/>
          <p:nvPr/>
        </p:nvSpPr>
        <p:spPr>
          <a:xfrm>
            <a:off x="2584201" y="1476999"/>
            <a:ext cx="3164649" cy="369332"/>
          </a:xfrm>
          <a:prstGeom prst="rect">
            <a:avLst/>
          </a:prstGeom>
          <a:solidFill>
            <a:schemeClr val="bg1"/>
          </a:solidFill>
        </p:spPr>
        <p:txBody>
          <a:bodyPr wrap="none" rtlCol="0">
            <a:spAutoFit/>
          </a:bodyPr>
          <a:lstStyle/>
          <a:p>
            <a:r>
              <a:rPr lang="en-US" dirty="0"/>
              <a:t>the set of all possible inputs</a:t>
            </a:r>
          </a:p>
        </p:txBody>
      </p:sp>
      <p:sp>
        <p:nvSpPr>
          <p:cNvPr id="6" name="TextBox 5">
            <a:extLst>
              <a:ext uri="{FF2B5EF4-FFF2-40B4-BE49-F238E27FC236}">
                <a16:creationId xmlns:a16="http://schemas.microsoft.com/office/drawing/2014/main" id="{C9B097CD-D626-1326-1F55-8D584B0413BE}"/>
              </a:ext>
            </a:extLst>
          </p:cNvPr>
          <p:cNvSpPr txBox="1"/>
          <p:nvPr/>
        </p:nvSpPr>
        <p:spPr>
          <a:xfrm>
            <a:off x="2584201" y="1916301"/>
            <a:ext cx="3297698" cy="369332"/>
          </a:xfrm>
          <a:prstGeom prst="rect">
            <a:avLst/>
          </a:prstGeom>
          <a:solidFill>
            <a:schemeClr val="bg1"/>
          </a:solidFill>
        </p:spPr>
        <p:txBody>
          <a:bodyPr wrap="none" rtlCol="0">
            <a:spAutoFit/>
          </a:bodyPr>
          <a:lstStyle/>
          <a:p>
            <a:r>
              <a:rPr lang="en-US" dirty="0"/>
              <a:t>the set of all possible outputs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3743546-FCEA-115F-B867-49A66BFEA801}"/>
                  </a:ext>
                </a:extLst>
              </p:cNvPr>
              <p:cNvSpPr txBox="1"/>
              <p:nvPr/>
            </p:nvSpPr>
            <p:spPr>
              <a:xfrm>
                <a:off x="1663468" y="3048182"/>
                <a:ext cx="5006114"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Note: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a14:m>
                <a:r>
                  <a:rPr lang="en-US" dirty="0"/>
                  <a:t> is a subset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a14:m>
                <a:r>
                  <a:rPr lang="en-US" dirty="0"/>
                  <a:t> </a:t>
                </a:r>
              </a:p>
            </p:txBody>
          </p:sp>
        </mc:Choice>
        <mc:Fallback xmlns="">
          <p:sp>
            <p:nvSpPr>
              <p:cNvPr id="7" name="TextBox 6">
                <a:extLst>
                  <a:ext uri="{FF2B5EF4-FFF2-40B4-BE49-F238E27FC236}">
                    <a16:creationId xmlns:a16="http://schemas.microsoft.com/office/drawing/2014/main" id="{F3743546-FCEA-115F-B867-49A66BFEA801}"/>
                  </a:ext>
                </a:extLst>
              </p:cNvPr>
              <p:cNvSpPr txBox="1">
                <a:spLocks noRot="1" noChangeAspect="1" noMove="1" noResize="1" noEditPoints="1" noAdjustHandles="1" noChangeArrowheads="1" noChangeShapeType="1" noTextEdit="1"/>
              </p:cNvSpPr>
              <p:nvPr/>
            </p:nvSpPr>
            <p:spPr>
              <a:xfrm>
                <a:off x="1663468" y="3048182"/>
                <a:ext cx="5006114" cy="369332"/>
              </a:xfrm>
              <a:prstGeom prst="rect">
                <a:avLst/>
              </a:prstGeom>
              <a:blipFill>
                <a:blip r:embed="rId3"/>
                <a:stretch>
                  <a:fillRect l="-1010" t="-3226" b="-22581"/>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7975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4A32-F49F-DA53-1BAD-EAF8C81CFBFE}"/>
              </a:ext>
            </a:extLst>
          </p:cNvPr>
          <p:cNvSpPr>
            <a:spLocks noGrp="1"/>
          </p:cNvSpPr>
          <p:nvPr>
            <p:ph type="title"/>
          </p:nvPr>
        </p:nvSpPr>
        <p:spPr/>
        <p:txBody>
          <a:bodyPr/>
          <a:lstStyle/>
          <a:p>
            <a:r>
              <a:rPr lang="en-US" dirty="0"/>
              <a:t>Exponents and Logarithms</a:t>
            </a:r>
          </a:p>
        </p:txBody>
      </p:sp>
      <p:sp>
        <p:nvSpPr>
          <p:cNvPr id="8" name="TextBox 7">
            <a:extLst>
              <a:ext uri="{FF2B5EF4-FFF2-40B4-BE49-F238E27FC236}">
                <a16:creationId xmlns:a16="http://schemas.microsoft.com/office/drawing/2014/main" id="{09DF76A6-03C0-AF80-1ACE-E35AB09138C5}"/>
              </a:ext>
            </a:extLst>
          </p:cNvPr>
          <p:cNvSpPr txBox="1"/>
          <p:nvPr/>
        </p:nvSpPr>
        <p:spPr>
          <a:xfrm>
            <a:off x="364501" y="1397876"/>
            <a:ext cx="8306534" cy="923330"/>
          </a:xfrm>
          <a:prstGeom prst="rect">
            <a:avLst/>
          </a:prstGeom>
          <a:noFill/>
        </p:spPr>
        <p:txBody>
          <a:bodyPr wrap="square" rtlCol="0">
            <a:spAutoFit/>
          </a:bodyPr>
          <a:lstStyle/>
          <a:p>
            <a:r>
              <a:rPr lang="en-US" dirty="0"/>
              <a:t>You want to share a bag of Skittles with your friends. The bag has 33 Skittles. How many times can you divide your bag of skittles in half if you keep the larger pile each time?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670717-0C8C-D449-BDC8-8364E469FB07}"/>
                  </a:ext>
                </a:extLst>
              </p:cNvPr>
              <p:cNvSpPr txBox="1"/>
              <p:nvPr/>
            </p:nvSpPr>
            <p:spPr>
              <a:xfrm>
                <a:off x="364501" y="2911365"/>
                <a:ext cx="15109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r>
                            <a:rPr lang="en-US" i="1">
                              <a:latin typeface="Cambria Math" panose="02040503050406030204" pitchFamily="18" charset="0"/>
                            </a:rPr>
                            <m:t>33</m:t>
                          </m:r>
                        </m:e>
                      </m:d>
                      <m:r>
                        <a:rPr lang="en-US" b="0" i="1" smtClean="0">
                          <a:latin typeface="Cambria Math" panose="02040503050406030204" pitchFamily="18" charset="0"/>
                        </a:rPr>
                        <m:t>=6</m:t>
                      </m:r>
                    </m:oMath>
                  </m:oMathPara>
                </a14:m>
                <a:endParaRPr lang="en-US" dirty="0"/>
              </a:p>
            </p:txBody>
          </p:sp>
        </mc:Choice>
        <mc:Fallback xmlns="">
          <p:sp>
            <p:nvSpPr>
              <p:cNvPr id="9" name="TextBox 8">
                <a:extLst>
                  <a:ext uri="{FF2B5EF4-FFF2-40B4-BE49-F238E27FC236}">
                    <a16:creationId xmlns:a16="http://schemas.microsoft.com/office/drawing/2014/main" id="{3B670717-0C8C-D449-BDC8-8364E469FB07}"/>
                  </a:ext>
                </a:extLst>
              </p:cNvPr>
              <p:cNvSpPr txBox="1">
                <a:spLocks noRot="1" noChangeAspect="1" noMove="1" noResize="1" noEditPoints="1" noAdjustHandles="1" noChangeArrowheads="1" noChangeShapeType="1" noTextEdit="1"/>
              </p:cNvSpPr>
              <p:nvPr/>
            </p:nvSpPr>
            <p:spPr>
              <a:xfrm>
                <a:off x="364501" y="2911365"/>
                <a:ext cx="1510991" cy="369332"/>
              </a:xfrm>
              <a:prstGeom prst="rect">
                <a:avLst/>
              </a:prstGeom>
              <a:blipFill>
                <a:blip r:embed="rId2"/>
                <a:stretch>
                  <a:fillRect b="-16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D38CCF3-C406-6910-A3E6-3192ED76DD98}"/>
              </a:ext>
            </a:extLst>
          </p:cNvPr>
          <p:cNvSpPr txBox="1"/>
          <p:nvPr/>
        </p:nvSpPr>
        <p:spPr>
          <a:xfrm>
            <a:off x="364501" y="3870856"/>
            <a:ext cx="4299575" cy="369332"/>
          </a:xfrm>
          <a:prstGeom prst="rect">
            <a:avLst/>
          </a:prstGeom>
          <a:noFill/>
        </p:spPr>
        <p:txBody>
          <a:bodyPr wrap="none" rtlCol="0">
            <a:spAutoFit/>
          </a:bodyPr>
          <a:lstStyle/>
          <a:p>
            <a:r>
              <a:rPr lang="en-US" dirty="0"/>
              <a:t>If you keep the smaller pile each time?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FB8926-2D75-32C5-F83B-F50179ACE1CB}"/>
                  </a:ext>
                </a:extLst>
              </p:cNvPr>
              <p:cNvSpPr txBox="1"/>
              <p:nvPr/>
            </p:nvSpPr>
            <p:spPr>
              <a:xfrm>
                <a:off x="364500" y="4645681"/>
                <a:ext cx="1382751" cy="369332"/>
              </a:xfrm>
              <a:prstGeom prst="rect">
                <a:avLst/>
              </a:prstGeom>
              <a:noFill/>
            </p:spPr>
            <p:txBody>
              <a:bodyPr wrap="none" rtlCol="0">
                <a:spAutoFit/>
              </a:bodyPr>
              <a:lstStyle/>
              <a:p>
                <a14:m>
                  <m:oMath xmlns:m="http://schemas.openxmlformats.org/officeDocument/2006/math">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r>
                          <a:rPr lang="en-US" i="1">
                            <a:latin typeface="Cambria Math" panose="02040503050406030204" pitchFamily="18" charset="0"/>
                          </a:rPr>
                          <m:t>33</m:t>
                        </m:r>
                      </m:e>
                    </m:d>
                    <m:r>
                      <a:rPr lang="en-US" b="0" i="1" smtClean="0">
                        <a:latin typeface="Cambria Math" panose="02040503050406030204" pitchFamily="18" charset="0"/>
                      </a:rPr>
                      <m:t>=</m:t>
                    </m:r>
                  </m:oMath>
                </a14:m>
                <a:r>
                  <a:rPr lang="en-US" dirty="0"/>
                  <a:t>5</a:t>
                </a:r>
              </a:p>
            </p:txBody>
          </p:sp>
        </mc:Choice>
        <mc:Fallback xmlns="">
          <p:sp>
            <p:nvSpPr>
              <p:cNvPr id="11" name="TextBox 10">
                <a:extLst>
                  <a:ext uri="{FF2B5EF4-FFF2-40B4-BE49-F238E27FC236}">
                    <a16:creationId xmlns:a16="http://schemas.microsoft.com/office/drawing/2014/main" id="{DFFB8926-2D75-32C5-F83B-F50179ACE1CB}"/>
                  </a:ext>
                </a:extLst>
              </p:cNvPr>
              <p:cNvSpPr txBox="1">
                <a:spLocks noRot="1" noChangeAspect="1" noMove="1" noResize="1" noEditPoints="1" noAdjustHandles="1" noChangeArrowheads="1" noChangeShapeType="1" noTextEdit="1"/>
              </p:cNvSpPr>
              <p:nvPr/>
            </p:nvSpPr>
            <p:spPr>
              <a:xfrm>
                <a:off x="364500" y="4645681"/>
                <a:ext cx="1382751" cy="369332"/>
              </a:xfrm>
              <a:prstGeom prst="rect">
                <a:avLst/>
              </a:prstGeom>
              <a:blipFill>
                <a:blip r:embed="rId3"/>
                <a:stretch>
                  <a:fillRect t="-8197" r="-2643" b="-24590"/>
                </a:stretch>
              </a:blipFill>
            </p:spPr>
            <p:txBody>
              <a:bodyPr/>
              <a:lstStyle/>
              <a:p>
                <a:r>
                  <a:rPr lang="en-US">
                    <a:noFill/>
                  </a:rPr>
                  <a:t> </a:t>
                </a:r>
              </a:p>
            </p:txBody>
          </p:sp>
        </mc:Fallback>
      </mc:AlternateContent>
    </p:spTree>
    <p:extLst>
      <p:ext uri="{BB962C8B-B14F-4D97-AF65-F5344CB8AC3E}">
        <p14:creationId xmlns:p14="http://schemas.microsoft.com/office/powerpoint/2010/main" val="113859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03C502-127E-3878-478D-A063F851B078}"/>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9E67E224-1E7D-2D8C-68CA-B3BF2D758AE8}"/>
              </a:ext>
            </a:extLst>
          </p:cNvPr>
          <p:cNvSpPr>
            <a:spLocks noGrp="1"/>
          </p:cNvSpPr>
          <p:nvPr>
            <p:ph idx="1"/>
          </p:nvPr>
        </p:nvSpPr>
        <p:spPr/>
        <p:txBody>
          <a:bodyPr/>
          <a:lstStyle/>
          <a:p>
            <a:pPr marL="0" indent="0">
              <a:buNone/>
            </a:pPr>
            <a:r>
              <a:rPr lang="en-US" dirty="0"/>
              <a:t>Do Additional Exercises</a:t>
            </a:r>
          </a:p>
          <a:p>
            <a:r>
              <a:rPr lang="pt-BR" dirty="0"/>
              <a:t>4.6.1</a:t>
            </a:r>
          </a:p>
          <a:p>
            <a:r>
              <a:rPr lang="pt-BR" dirty="0"/>
              <a:t>4.6.2</a:t>
            </a:r>
          </a:p>
          <a:p>
            <a:endParaRPr lang="en-US" dirty="0"/>
          </a:p>
        </p:txBody>
      </p:sp>
      <p:sp>
        <p:nvSpPr>
          <p:cNvPr id="3" name="TextBox 2">
            <a:extLst>
              <a:ext uri="{FF2B5EF4-FFF2-40B4-BE49-F238E27FC236}">
                <a16:creationId xmlns:a16="http://schemas.microsoft.com/office/drawing/2014/main" id="{17468FE5-EBAC-D8EF-DA83-5053AEBB0C16}"/>
              </a:ext>
            </a:extLst>
          </p:cNvPr>
          <p:cNvSpPr txBox="1"/>
          <p:nvPr/>
        </p:nvSpPr>
        <p:spPr>
          <a:xfrm>
            <a:off x="3133618" y="180459"/>
            <a:ext cx="8220182" cy="369332"/>
          </a:xfrm>
          <a:prstGeom prst="rect">
            <a:avLst/>
          </a:prstGeom>
          <a:noFill/>
        </p:spPr>
        <p:txBody>
          <a:bodyPr wrap="square">
            <a:spAutoFit/>
          </a:bodyPr>
          <a:lstStyle/>
          <a:p>
            <a:r>
              <a:rPr lang="en-US" dirty="0">
                <a:hlinkClick r:id="rId2"/>
              </a:rPr>
              <a:t>https://learn.zybooks.com/zybook/BYUICSE280Fall2023/chapter/4/section/6</a:t>
            </a:r>
            <a:r>
              <a:rPr lang="en-US" dirty="0"/>
              <a:t> </a:t>
            </a:r>
          </a:p>
        </p:txBody>
      </p:sp>
    </p:spTree>
    <p:extLst>
      <p:ext uri="{BB962C8B-B14F-4D97-AF65-F5344CB8AC3E}">
        <p14:creationId xmlns:p14="http://schemas.microsoft.com/office/powerpoint/2010/main" val="1132712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D26E-1E1B-6971-F63F-6240CFD30435}"/>
              </a:ext>
            </a:extLst>
          </p:cNvPr>
          <p:cNvSpPr>
            <a:spLocks noGrp="1"/>
          </p:cNvSpPr>
          <p:nvPr>
            <p:ph type="title"/>
          </p:nvPr>
        </p:nvSpPr>
        <p:spPr/>
        <p:txBody>
          <a:bodyPr/>
          <a:lstStyle/>
          <a:p>
            <a:r>
              <a:rPr lang="pt-BR" dirty="0"/>
              <a:t>4.6.1</a:t>
            </a:r>
            <a:br>
              <a:rPr lang="pt-BR" dirty="0"/>
            </a:br>
            <a:endParaRPr lang="en-US" dirty="0"/>
          </a:p>
        </p:txBody>
      </p:sp>
      <p:sp>
        <p:nvSpPr>
          <p:cNvPr id="3" name="Content Placeholder 2">
            <a:extLst>
              <a:ext uri="{FF2B5EF4-FFF2-40B4-BE49-F238E27FC236}">
                <a16:creationId xmlns:a16="http://schemas.microsoft.com/office/drawing/2014/main" id="{724EEC28-677A-A2E4-EE5C-A4EDC795565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9CA54DA-A948-ED11-A264-5AEE24FA182C}"/>
              </a:ext>
            </a:extLst>
          </p:cNvPr>
          <p:cNvPicPr>
            <a:picLocks noChangeAspect="1"/>
          </p:cNvPicPr>
          <p:nvPr/>
        </p:nvPicPr>
        <p:blipFill>
          <a:blip r:embed="rId2"/>
          <a:stretch>
            <a:fillRect/>
          </a:stretch>
        </p:blipFill>
        <p:spPr>
          <a:xfrm>
            <a:off x="2358249" y="0"/>
            <a:ext cx="7475501" cy="6858000"/>
          </a:xfrm>
          <a:prstGeom prst="rect">
            <a:avLst/>
          </a:prstGeom>
        </p:spPr>
      </p:pic>
      <p:pic>
        <p:nvPicPr>
          <p:cNvPr id="5" name="Content Placeholder 4">
            <a:extLst>
              <a:ext uri="{FF2B5EF4-FFF2-40B4-BE49-F238E27FC236}">
                <a16:creationId xmlns:a16="http://schemas.microsoft.com/office/drawing/2014/main" id="{8743A69D-D7D2-BC47-EADE-B7D9CD4A5462}"/>
              </a:ext>
            </a:extLst>
          </p:cNvPr>
          <p:cNvPicPr>
            <a:picLocks noChangeAspect="1"/>
          </p:cNvPicPr>
          <p:nvPr/>
        </p:nvPicPr>
        <p:blipFill>
          <a:blip r:embed="rId3"/>
          <a:stretch>
            <a:fillRect/>
          </a:stretch>
        </p:blipFill>
        <p:spPr>
          <a:xfrm>
            <a:off x="10152396" y="3133593"/>
            <a:ext cx="1307619" cy="2072874"/>
          </a:xfrm>
          <a:prstGeom prst="rect">
            <a:avLst/>
          </a:prstGeom>
        </p:spPr>
      </p:pic>
      <p:pic>
        <p:nvPicPr>
          <p:cNvPr id="6" name="Picture 5">
            <a:extLst>
              <a:ext uri="{FF2B5EF4-FFF2-40B4-BE49-F238E27FC236}">
                <a16:creationId xmlns:a16="http://schemas.microsoft.com/office/drawing/2014/main" id="{7124C94E-B9CC-1973-3284-4D4A83D9B652}"/>
              </a:ext>
            </a:extLst>
          </p:cNvPr>
          <p:cNvPicPr>
            <a:picLocks noChangeAspect="1"/>
          </p:cNvPicPr>
          <p:nvPr/>
        </p:nvPicPr>
        <p:blipFill>
          <a:blip r:embed="rId4"/>
          <a:stretch>
            <a:fillRect/>
          </a:stretch>
        </p:blipFill>
        <p:spPr>
          <a:xfrm>
            <a:off x="9833750" y="925782"/>
            <a:ext cx="2203264" cy="2072874"/>
          </a:xfrm>
          <a:prstGeom prst="rect">
            <a:avLst/>
          </a:prstGeom>
        </p:spPr>
      </p:pic>
    </p:spTree>
    <p:extLst>
      <p:ext uri="{BB962C8B-B14F-4D97-AF65-F5344CB8AC3E}">
        <p14:creationId xmlns:p14="http://schemas.microsoft.com/office/powerpoint/2010/main" val="11702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802B-DC54-50F9-D1C3-0B7A38B595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567B14-F8D8-03CE-FB2A-4B9320D547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E45175-BF1D-1B35-0111-969E0A19E180}"/>
              </a:ext>
            </a:extLst>
          </p:cNvPr>
          <p:cNvPicPr>
            <a:picLocks noChangeAspect="1"/>
          </p:cNvPicPr>
          <p:nvPr/>
        </p:nvPicPr>
        <p:blipFill>
          <a:blip r:embed="rId2"/>
          <a:stretch>
            <a:fillRect/>
          </a:stretch>
        </p:blipFill>
        <p:spPr>
          <a:xfrm>
            <a:off x="2483408" y="0"/>
            <a:ext cx="5949000" cy="6858000"/>
          </a:xfrm>
          <a:prstGeom prst="rect">
            <a:avLst/>
          </a:prstGeom>
        </p:spPr>
      </p:pic>
      <p:pic>
        <p:nvPicPr>
          <p:cNvPr id="5" name="Content Placeholder 4">
            <a:extLst>
              <a:ext uri="{FF2B5EF4-FFF2-40B4-BE49-F238E27FC236}">
                <a16:creationId xmlns:a16="http://schemas.microsoft.com/office/drawing/2014/main" id="{EB6DFC9A-850F-9C1A-5B53-329AC52499FF}"/>
              </a:ext>
            </a:extLst>
          </p:cNvPr>
          <p:cNvPicPr>
            <a:picLocks noChangeAspect="1"/>
          </p:cNvPicPr>
          <p:nvPr/>
        </p:nvPicPr>
        <p:blipFill>
          <a:blip r:embed="rId3"/>
          <a:stretch>
            <a:fillRect/>
          </a:stretch>
        </p:blipFill>
        <p:spPr>
          <a:xfrm>
            <a:off x="10152396" y="3133593"/>
            <a:ext cx="1307619" cy="2072874"/>
          </a:xfrm>
          <a:prstGeom prst="rect">
            <a:avLst/>
          </a:prstGeom>
        </p:spPr>
      </p:pic>
      <p:pic>
        <p:nvPicPr>
          <p:cNvPr id="6" name="Picture 5">
            <a:extLst>
              <a:ext uri="{FF2B5EF4-FFF2-40B4-BE49-F238E27FC236}">
                <a16:creationId xmlns:a16="http://schemas.microsoft.com/office/drawing/2014/main" id="{CDB13952-219D-170D-241C-17361A195E56}"/>
              </a:ext>
            </a:extLst>
          </p:cNvPr>
          <p:cNvPicPr>
            <a:picLocks noChangeAspect="1"/>
          </p:cNvPicPr>
          <p:nvPr/>
        </p:nvPicPr>
        <p:blipFill>
          <a:blip r:embed="rId4"/>
          <a:stretch>
            <a:fillRect/>
          </a:stretch>
        </p:blipFill>
        <p:spPr>
          <a:xfrm>
            <a:off x="9833750" y="925782"/>
            <a:ext cx="2203264" cy="2072874"/>
          </a:xfrm>
          <a:prstGeom prst="rect">
            <a:avLst/>
          </a:prstGeom>
        </p:spPr>
      </p:pic>
    </p:spTree>
    <p:extLst>
      <p:ext uri="{BB962C8B-B14F-4D97-AF65-F5344CB8AC3E}">
        <p14:creationId xmlns:p14="http://schemas.microsoft.com/office/powerpoint/2010/main" val="14139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BC82-5E55-347D-2B90-848FCF24B2B5}"/>
              </a:ext>
            </a:extLst>
          </p:cNvPr>
          <p:cNvSpPr>
            <a:spLocks noGrp="1"/>
          </p:cNvSpPr>
          <p:nvPr>
            <p:ph type="title"/>
          </p:nvPr>
        </p:nvSpPr>
        <p:spPr/>
        <p:txBody>
          <a:bodyPr/>
          <a:lstStyle/>
          <a:p>
            <a:r>
              <a:rPr lang="pt-BR" dirty="0"/>
              <a:t>4.6.2</a:t>
            </a:r>
            <a:br>
              <a:rPr lang="pt-BR" dirty="0"/>
            </a:br>
            <a:endParaRPr lang="en-US" dirty="0"/>
          </a:p>
        </p:txBody>
      </p:sp>
      <p:sp>
        <p:nvSpPr>
          <p:cNvPr id="3" name="Content Placeholder 2">
            <a:extLst>
              <a:ext uri="{FF2B5EF4-FFF2-40B4-BE49-F238E27FC236}">
                <a16:creationId xmlns:a16="http://schemas.microsoft.com/office/drawing/2014/main" id="{BD0AAE1F-D33B-B3EB-4BEE-4F4E671DC86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A6B11AB-4FB8-7F77-9173-764577116509}"/>
              </a:ext>
            </a:extLst>
          </p:cNvPr>
          <p:cNvPicPr>
            <a:picLocks noChangeAspect="1"/>
          </p:cNvPicPr>
          <p:nvPr/>
        </p:nvPicPr>
        <p:blipFill>
          <a:blip r:embed="rId2"/>
          <a:stretch>
            <a:fillRect/>
          </a:stretch>
        </p:blipFill>
        <p:spPr>
          <a:xfrm>
            <a:off x="2209800" y="1216675"/>
            <a:ext cx="7772400" cy="4424649"/>
          </a:xfrm>
          <a:prstGeom prst="rect">
            <a:avLst/>
          </a:prstGeom>
        </p:spPr>
      </p:pic>
      <p:pic>
        <p:nvPicPr>
          <p:cNvPr id="5" name="Content Placeholder 4">
            <a:extLst>
              <a:ext uri="{FF2B5EF4-FFF2-40B4-BE49-F238E27FC236}">
                <a16:creationId xmlns:a16="http://schemas.microsoft.com/office/drawing/2014/main" id="{CB9B29B3-6E85-93A7-21C8-0E0A0617C110}"/>
              </a:ext>
            </a:extLst>
          </p:cNvPr>
          <p:cNvPicPr>
            <a:picLocks noChangeAspect="1"/>
          </p:cNvPicPr>
          <p:nvPr/>
        </p:nvPicPr>
        <p:blipFill>
          <a:blip r:embed="rId3"/>
          <a:stretch>
            <a:fillRect/>
          </a:stretch>
        </p:blipFill>
        <p:spPr>
          <a:xfrm>
            <a:off x="10152396" y="3133593"/>
            <a:ext cx="1307619" cy="2072874"/>
          </a:xfrm>
          <a:prstGeom prst="rect">
            <a:avLst/>
          </a:prstGeom>
        </p:spPr>
      </p:pic>
      <p:pic>
        <p:nvPicPr>
          <p:cNvPr id="6" name="Picture 5">
            <a:extLst>
              <a:ext uri="{FF2B5EF4-FFF2-40B4-BE49-F238E27FC236}">
                <a16:creationId xmlns:a16="http://schemas.microsoft.com/office/drawing/2014/main" id="{0D4CC799-C158-4E82-B3E8-312747FA2E79}"/>
              </a:ext>
            </a:extLst>
          </p:cNvPr>
          <p:cNvPicPr>
            <a:picLocks noChangeAspect="1"/>
          </p:cNvPicPr>
          <p:nvPr/>
        </p:nvPicPr>
        <p:blipFill>
          <a:blip r:embed="rId4"/>
          <a:stretch>
            <a:fillRect/>
          </a:stretch>
        </p:blipFill>
        <p:spPr>
          <a:xfrm>
            <a:off x="9833750" y="925782"/>
            <a:ext cx="2203264" cy="2072874"/>
          </a:xfrm>
          <a:prstGeom prst="rect">
            <a:avLst/>
          </a:prstGeom>
        </p:spPr>
      </p:pic>
    </p:spTree>
    <p:extLst>
      <p:ext uri="{BB962C8B-B14F-4D97-AF65-F5344CB8AC3E}">
        <p14:creationId xmlns:p14="http://schemas.microsoft.com/office/powerpoint/2010/main" val="343767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8258-AFD1-1FFD-84DE-44216AD49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E2FEC-F57B-2E91-EA5E-05143240C7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F081C3-974A-59A4-0CA7-7634DA15EF0E}"/>
              </a:ext>
            </a:extLst>
          </p:cNvPr>
          <p:cNvPicPr>
            <a:picLocks noChangeAspect="1"/>
          </p:cNvPicPr>
          <p:nvPr/>
        </p:nvPicPr>
        <p:blipFill>
          <a:blip r:embed="rId2"/>
          <a:stretch>
            <a:fillRect/>
          </a:stretch>
        </p:blipFill>
        <p:spPr>
          <a:xfrm>
            <a:off x="2209800" y="498327"/>
            <a:ext cx="7772400" cy="5861345"/>
          </a:xfrm>
          <a:prstGeom prst="rect">
            <a:avLst/>
          </a:prstGeom>
        </p:spPr>
      </p:pic>
    </p:spTree>
    <p:extLst>
      <p:ext uri="{BB962C8B-B14F-4D97-AF65-F5344CB8AC3E}">
        <p14:creationId xmlns:p14="http://schemas.microsoft.com/office/powerpoint/2010/main" val="150866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AD75-3ED6-4335-812F-BE011C35EF9A}"/>
              </a:ext>
            </a:extLst>
          </p:cNvPr>
          <p:cNvSpPr>
            <a:spLocks noGrp="1"/>
          </p:cNvSpPr>
          <p:nvPr>
            <p:ph type="title"/>
          </p:nvPr>
        </p:nvSpPr>
        <p:spPr/>
        <p:txBody>
          <a:bodyPr/>
          <a:lstStyle/>
          <a:p>
            <a:r>
              <a:rPr lang="en-US" dirty="0"/>
              <a:t>Functions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928DC6-B4B2-4448-BDFC-F7B158914263}"/>
                  </a:ext>
                </a:extLst>
              </p:cNvPr>
              <p:cNvSpPr txBox="1"/>
              <p:nvPr/>
            </p:nvSpPr>
            <p:spPr>
              <a:xfrm>
                <a:off x="259395" y="5301952"/>
                <a:ext cx="3365152" cy="1477328"/>
              </a:xfrm>
              <a:prstGeom prst="rect">
                <a:avLst/>
              </a:prstGeom>
              <a:noFill/>
            </p:spPr>
            <p:txBody>
              <a:bodyPr wrap="none" rtlCol="0">
                <a:spAutoFit/>
              </a:bodyPr>
              <a:lstStyle/>
              <a:p>
                <a:pPr marL="0" indent="0">
                  <a:buNone/>
                </a:pPr>
                <a:r>
                  <a:rPr lang="en-US" dirty="0">
                    <a:latin typeface="Consolas" panose="020B0609020204030204" pitchFamily="49" charset="0"/>
                  </a:rPr>
                  <a:t>square(2) 	-&gt; 4</a:t>
                </a:r>
              </a:p>
              <a:p>
                <a:pPr marL="0" indent="0">
                  <a:buNone/>
                </a:pPr>
                <a:r>
                  <a:rPr lang="en-US" dirty="0">
                    <a:latin typeface="Consolas" panose="020B0609020204030204" pitchFamily="49" charset="0"/>
                  </a:rPr>
                  <a:t>square(0) 	-&gt; 0</a:t>
                </a:r>
              </a:p>
              <a:p>
                <a:pPr marL="0" indent="0">
                  <a:buNone/>
                </a:pPr>
                <a:r>
                  <a:rPr lang="en-US" dirty="0">
                    <a:latin typeface="Consolas" panose="020B0609020204030204" pitchFamily="49" charset="0"/>
                  </a:rPr>
                  <a:t>square(-1)	-&gt; 1 </a:t>
                </a:r>
              </a:p>
              <a:p>
                <a:pPr marL="0" indent="0">
                  <a:buNone/>
                </a:pPr>
                <a:r>
                  <a:rPr lang="en-US" dirty="0">
                    <a:latin typeface="Consolas" panose="020B0609020204030204" pitchFamily="49" charset="0"/>
                  </a:rPr>
                  <a:t>square(</a:t>
                </a:r>
                <a14:m>
                  <m:oMath xmlns:m="http://schemas.openxmlformats.org/officeDocument/2006/math">
                    <m:r>
                      <a:rPr lang="en-US" b="0" i="1" smtClean="0">
                        <a:latin typeface="Cambria Math" panose="02040503050406030204" pitchFamily="18" charset="0"/>
                      </a:rPr>
                      <m:t>𝜋</m:t>
                    </m:r>
                  </m:oMath>
                </a14:m>
                <a:r>
                  <a:rPr lang="en-US" dirty="0">
                    <a:latin typeface="Consolas" panose="020B0609020204030204" pitchFamily="49" charset="0"/>
                  </a:rPr>
                  <a:t>) 	-&gt; 9.869604...</a:t>
                </a:r>
              </a:p>
              <a:p>
                <a:endParaRPr lang="en-US" dirty="0"/>
              </a:p>
            </p:txBody>
          </p:sp>
        </mc:Choice>
        <mc:Fallback xmlns="">
          <p:sp>
            <p:nvSpPr>
              <p:cNvPr id="4" name="TextBox 3">
                <a:extLst>
                  <a:ext uri="{FF2B5EF4-FFF2-40B4-BE49-F238E27FC236}">
                    <a16:creationId xmlns:a16="http://schemas.microsoft.com/office/drawing/2014/main" id="{66928DC6-B4B2-4448-BDFC-F7B158914263}"/>
                  </a:ext>
                </a:extLst>
              </p:cNvPr>
              <p:cNvSpPr txBox="1">
                <a:spLocks noRot="1" noChangeAspect="1" noMove="1" noResize="1" noEditPoints="1" noAdjustHandles="1" noChangeArrowheads="1" noChangeShapeType="1" noTextEdit="1"/>
              </p:cNvSpPr>
              <p:nvPr/>
            </p:nvSpPr>
            <p:spPr>
              <a:xfrm>
                <a:off x="259395" y="5301952"/>
                <a:ext cx="3365152" cy="1477328"/>
              </a:xfrm>
              <a:prstGeom prst="rect">
                <a:avLst/>
              </a:prstGeom>
              <a:blipFill>
                <a:blip r:embed="rId2"/>
                <a:stretch>
                  <a:fillRect l="-1504" t="-1709" r="-1353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D64426-3C38-4154-98C6-3308E127E7D7}"/>
              </a:ext>
            </a:extLst>
          </p:cNvPr>
          <p:cNvSpPr txBox="1"/>
          <p:nvPr/>
        </p:nvSpPr>
        <p:spPr>
          <a:xfrm>
            <a:off x="4346763" y="4725391"/>
            <a:ext cx="2675466" cy="369332"/>
          </a:xfrm>
          <a:prstGeom prst="rect">
            <a:avLst/>
          </a:prstGeom>
          <a:noFill/>
        </p:spPr>
        <p:txBody>
          <a:bodyPr wrap="square" rtlCol="0">
            <a:spAutoFit/>
          </a:bodyPr>
          <a:lstStyle/>
          <a:p>
            <a:r>
              <a:rPr lang="en-US" dirty="0"/>
              <a:t>All Real numbers (ℝ)?</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747FA8-56C6-4131-A05D-18AB0C177C75}"/>
                  </a:ext>
                </a:extLst>
              </p:cNvPr>
              <p:cNvSpPr txBox="1"/>
              <p:nvPr/>
            </p:nvSpPr>
            <p:spPr>
              <a:xfrm>
                <a:off x="4346763" y="5875442"/>
                <a:ext cx="5411994" cy="369332"/>
              </a:xfrm>
              <a:prstGeom prst="rect">
                <a:avLst/>
              </a:prstGeom>
              <a:noFill/>
            </p:spPr>
            <p:txBody>
              <a:bodyPr wrap="none" rtlCol="0">
                <a:spAutoFit/>
              </a:bodyPr>
              <a:lstStyle/>
              <a:p>
                <a:r>
                  <a:rPr lang="en-US" dirty="0"/>
                  <a:t>All positive Real numbers along with 0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∪{0}</m:t>
                    </m:r>
                  </m:oMath>
                </a14:m>
                <a:r>
                  <a:rPr lang="en-US" dirty="0"/>
                  <a:t>)</a:t>
                </a:r>
              </a:p>
            </p:txBody>
          </p:sp>
        </mc:Choice>
        <mc:Fallback xmlns="">
          <p:sp>
            <p:nvSpPr>
              <p:cNvPr id="6" name="TextBox 5">
                <a:extLst>
                  <a:ext uri="{FF2B5EF4-FFF2-40B4-BE49-F238E27FC236}">
                    <a16:creationId xmlns:a16="http://schemas.microsoft.com/office/drawing/2014/main" id="{0E747FA8-56C6-4131-A05D-18AB0C177C75}"/>
                  </a:ext>
                </a:extLst>
              </p:cNvPr>
              <p:cNvSpPr txBox="1">
                <a:spLocks noRot="1" noChangeAspect="1" noMove="1" noResize="1" noEditPoints="1" noAdjustHandles="1" noChangeArrowheads="1" noChangeShapeType="1" noTextEdit="1"/>
              </p:cNvSpPr>
              <p:nvPr/>
            </p:nvSpPr>
            <p:spPr>
              <a:xfrm>
                <a:off x="4346763" y="5875442"/>
                <a:ext cx="5411994" cy="369332"/>
              </a:xfrm>
              <a:prstGeom prst="rect">
                <a:avLst/>
              </a:prstGeom>
              <a:blipFill>
                <a:blip r:embed="rId3"/>
                <a:stretch>
                  <a:fillRect l="-937" t="-6667" b="-2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E5FC70-892D-26CA-0338-D3CE46DC5AB5}"/>
              </a:ext>
            </a:extLst>
          </p:cNvPr>
          <p:cNvSpPr txBox="1"/>
          <p:nvPr/>
        </p:nvSpPr>
        <p:spPr>
          <a:xfrm>
            <a:off x="10741794" y="6435695"/>
            <a:ext cx="1146468" cy="369332"/>
          </a:xfrm>
          <a:prstGeom prst="rect">
            <a:avLst/>
          </a:prstGeom>
          <a:noFill/>
        </p:spPr>
        <p:txBody>
          <a:bodyPr wrap="none" rtlCol="0">
            <a:spAutoFit/>
          </a:bodyPr>
          <a:lstStyle/>
          <a:p>
            <a:r>
              <a:rPr lang="en-US" dirty="0">
                <a:hlinkClick r:id="rId4"/>
              </a:rPr>
              <a:t>Example</a:t>
            </a:r>
            <a:endParaRPr lang="en-US" dirty="0"/>
          </a:p>
        </p:txBody>
      </p:sp>
      <p:sp>
        <p:nvSpPr>
          <p:cNvPr id="8" name="TextBox 7">
            <a:extLst>
              <a:ext uri="{FF2B5EF4-FFF2-40B4-BE49-F238E27FC236}">
                <a16:creationId xmlns:a16="http://schemas.microsoft.com/office/drawing/2014/main" id="{BD55FEC1-516A-DB09-BFE1-7CF9CE56C838}"/>
              </a:ext>
            </a:extLst>
          </p:cNvPr>
          <p:cNvSpPr txBox="1"/>
          <p:nvPr/>
        </p:nvSpPr>
        <p:spPr>
          <a:xfrm>
            <a:off x="2999232" y="1571015"/>
            <a:ext cx="8470589" cy="369332"/>
          </a:xfrm>
          <a:prstGeom prst="rect">
            <a:avLst/>
          </a:prstGeom>
          <a:noFill/>
        </p:spPr>
        <p:txBody>
          <a:bodyPr wrap="none" rtlCol="0">
            <a:spAutoFit/>
          </a:bodyPr>
          <a:lstStyle/>
          <a:p>
            <a:r>
              <a:rPr lang="en-US" dirty="0"/>
              <a:t>This function definition is not complete until we define the domain and target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2769B7-5E2F-7F67-D53D-5B45F5690B61}"/>
                  </a:ext>
                </a:extLst>
              </p:cNvPr>
              <p:cNvSpPr txBox="1"/>
              <p:nvPr/>
            </p:nvSpPr>
            <p:spPr>
              <a:xfrm>
                <a:off x="276226" y="2521483"/>
                <a:ext cx="2752869" cy="369332"/>
              </a:xfrm>
              <a:prstGeom prst="rect">
                <a:avLst/>
              </a:prstGeom>
              <a:noFill/>
            </p:spPr>
            <p:txBody>
              <a:bodyPr wrap="none" rtlCol="0">
                <a:spAutoFit/>
              </a:bodyPr>
              <a:lstStyle/>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m:rPr>
                        <m:sty m:val="p"/>
                      </m:rPr>
                      <a:rPr lang="en-US" b="0" i="0" smtClean="0">
                        <a:latin typeface="Cambria Math" panose="02040503050406030204" pitchFamily="18" charset="0"/>
                      </a:rPr>
                      <m:t>where</m:t>
                    </m:r>
                    <m:r>
                      <a:rPr lang="en-US" b="0" i="0" smtClean="0">
                        <a:latin typeface="Cambria Math" panose="02040503050406030204" pitchFamily="18" charset="0"/>
                      </a:rPr>
                      <m:t> </m:t>
                    </m:r>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x</m:t>
                        </m:r>
                      </m:e>
                      <m:sup>
                        <m:r>
                          <a:rPr lang="en-US" b="0" i="0" smtClean="0">
                            <a:latin typeface="Cambria Math" panose="02040503050406030204" pitchFamily="18" charset="0"/>
                          </a:rPr>
                          <m:t>2</m:t>
                        </m:r>
                      </m:sup>
                    </m:sSup>
                  </m:oMath>
                </a14:m>
                <a:r>
                  <a:rPr lang="en-US" dirty="0"/>
                  <a:t> </a:t>
                </a:r>
              </a:p>
            </p:txBody>
          </p:sp>
        </mc:Choice>
        <mc:Fallback xmlns="">
          <p:sp>
            <p:nvSpPr>
              <p:cNvPr id="9" name="TextBox 8">
                <a:extLst>
                  <a:ext uri="{FF2B5EF4-FFF2-40B4-BE49-F238E27FC236}">
                    <a16:creationId xmlns:a16="http://schemas.microsoft.com/office/drawing/2014/main" id="{802769B7-5E2F-7F67-D53D-5B45F5690B61}"/>
                  </a:ext>
                </a:extLst>
              </p:cNvPr>
              <p:cNvSpPr txBox="1">
                <a:spLocks noRot="1" noChangeAspect="1" noMove="1" noResize="1" noEditPoints="1" noAdjustHandles="1" noChangeArrowheads="1" noChangeShapeType="1" noTextEdit="1"/>
              </p:cNvSpPr>
              <p:nvPr/>
            </p:nvSpPr>
            <p:spPr>
              <a:xfrm>
                <a:off x="276226" y="2521483"/>
                <a:ext cx="2752869"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CD7586E-6BDD-576B-E51F-C247D58E4B0C}"/>
                  </a:ext>
                </a:extLst>
              </p:cNvPr>
              <p:cNvSpPr txBox="1"/>
              <p:nvPr/>
            </p:nvSpPr>
            <p:spPr>
              <a:xfrm>
                <a:off x="276226" y="2925223"/>
                <a:ext cx="2688749" cy="369332"/>
              </a:xfrm>
              <a:prstGeom prst="rect">
                <a:avLst/>
              </a:prstGeom>
              <a:noFill/>
            </p:spPr>
            <p:txBody>
              <a:bodyPr wrap="none" rtlCol="0">
                <a:spAutoFit/>
              </a:bodyPr>
              <a:lstStyle/>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ℤ</m:t>
                    </m:r>
                    <m:r>
                      <a:rPr lang="en-US" b="0" i="1" smtClean="0">
                        <a:latin typeface="Cambria Math" panose="02040503050406030204" pitchFamily="18" charset="0"/>
                      </a:rPr>
                      <m:t>, </m:t>
                    </m:r>
                    <m:r>
                      <m:rPr>
                        <m:sty m:val="p"/>
                      </m:rPr>
                      <a:rPr lang="en-US" b="0" i="0" smtClean="0">
                        <a:latin typeface="Cambria Math" panose="02040503050406030204" pitchFamily="18" charset="0"/>
                      </a:rPr>
                      <m:t>where</m:t>
                    </m:r>
                    <m:r>
                      <a:rPr lang="en-US" b="0" i="0" smtClean="0">
                        <a:latin typeface="Cambria Math" panose="02040503050406030204" pitchFamily="18" charset="0"/>
                      </a:rPr>
                      <m:t> </m:t>
                    </m:r>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x</m:t>
                        </m:r>
                      </m:e>
                      <m:sup>
                        <m:r>
                          <a:rPr lang="en-US" b="0" i="0" smtClean="0">
                            <a:latin typeface="Cambria Math" panose="02040503050406030204" pitchFamily="18" charset="0"/>
                          </a:rPr>
                          <m:t>2</m:t>
                        </m:r>
                      </m:sup>
                    </m:sSup>
                  </m:oMath>
                </a14:m>
                <a:r>
                  <a:rPr lang="en-US" dirty="0"/>
                  <a:t> </a:t>
                </a:r>
              </a:p>
            </p:txBody>
          </p:sp>
        </mc:Choice>
        <mc:Fallback xmlns="">
          <p:sp>
            <p:nvSpPr>
              <p:cNvPr id="10" name="TextBox 9">
                <a:extLst>
                  <a:ext uri="{FF2B5EF4-FFF2-40B4-BE49-F238E27FC236}">
                    <a16:creationId xmlns:a16="http://schemas.microsoft.com/office/drawing/2014/main" id="{5CD7586E-6BDD-576B-E51F-C247D58E4B0C}"/>
                  </a:ext>
                </a:extLst>
              </p:cNvPr>
              <p:cNvSpPr txBox="1">
                <a:spLocks noRot="1" noChangeAspect="1" noMove="1" noResize="1" noEditPoints="1" noAdjustHandles="1" noChangeArrowheads="1" noChangeShapeType="1" noTextEdit="1"/>
              </p:cNvSpPr>
              <p:nvPr/>
            </p:nvSpPr>
            <p:spPr>
              <a:xfrm>
                <a:off x="276226" y="2925223"/>
                <a:ext cx="2688749" cy="369332"/>
              </a:xfrm>
              <a:prstGeom prst="rect">
                <a:avLst/>
              </a:prstGeom>
              <a:blipFill>
                <a:blip r:embed="rId6"/>
                <a:stretch>
                  <a:fillRect b="-133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AEC855C-60D7-9942-DBF5-75ECEBB08D25}"/>
              </a:ext>
            </a:extLst>
          </p:cNvPr>
          <p:cNvSpPr txBox="1"/>
          <p:nvPr/>
        </p:nvSpPr>
        <p:spPr>
          <a:xfrm>
            <a:off x="276226" y="3698089"/>
            <a:ext cx="3416320" cy="1200329"/>
          </a:xfrm>
          <a:prstGeom prst="rect">
            <a:avLst/>
          </a:prstGeom>
          <a:noFill/>
        </p:spPr>
        <p:txBody>
          <a:bodyPr wrap="none" rtlCol="0">
            <a:spAutoFit/>
          </a:bodyPr>
          <a:lstStyle/>
          <a:p>
            <a:r>
              <a:rPr lang="en-US" dirty="0"/>
              <a:t>In Python:</a:t>
            </a:r>
          </a:p>
          <a:p>
            <a:endParaRPr lang="en-US" dirty="0"/>
          </a:p>
          <a:p>
            <a:pPr marL="0" indent="0">
              <a:buNone/>
            </a:pPr>
            <a:r>
              <a:rPr lang="en-US" dirty="0">
                <a:latin typeface="Consolas" panose="020B0609020204030204" pitchFamily="49" charset="0"/>
              </a:rPr>
              <a:t>def square(n):				</a:t>
            </a:r>
          </a:p>
          <a:p>
            <a:pPr marL="0" indent="0">
              <a:buNone/>
            </a:pPr>
            <a:r>
              <a:rPr lang="en-US" dirty="0">
                <a:latin typeface="Consolas" panose="020B0609020204030204" pitchFamily="49" charset="0"/>
              </a:rPr>
              <a:t>    return n * n</a:t>
            </a:r>
            <a:endParaRPr lang="en-US" dirty="0"/>
          </a:p>
        </p:txBody>
      </p:sp>
      <p:sp>
        <p:nvSpPr>
          <p:cNvPr id="12" name="TextBox 11">
            <a:extLst>
              <a:ext uri="{FF2B5EF4-FFF2-40B4-BE49-F238E27FC236}">
                <a16:creationId xmlns:a16="http://schemas.microsoft.com/office/drawing/2014/main" id="{92081314-2983-E826-325B-1C5B9425F132}"/>
              </a:ext>
            </a:extLst>
          </p:cNvPr>
          <p:cNvSpPr txBox="1"/>
          <p:nvPr/>
        </p:nvSpPr>
        <p:spPr>
          <a:xfrm>
            <a:off x="4346763" y="4292404"/>
            <a:ext cx="2385589" cy="369332"/>
          </a:xfrm>
          <a:prstGeom prst="rect">
            <a:avLst/>
          </a:prstGeom>
          <a:noFill/>
        </p:spPr>
        <p:txBody>
          <a:bodyPr wrap="none" rtlCol="0">
            <a:spAutoFit/>
          </a:bodyPr>
          <a:lstStyle/>
          <a:p>
            <a:r>
              <a:rPr lang="en-US" dirty="0"/>
              <a:t>What is the domain?</a:t>
            </a:r>
          </a:p>
        </p:txBody>
      </p:sp>
      <p:sp>
        <p:nvSpPr>
          <p:cNvPr id="13" name="TextBox 12">
            <a:extLst>
              <a:ext uri="{FF2B5EF4-FFF2-40B4-BE49-F238E27FC236}">
                <a16:creationId xmlns:a16="http://schemas.microsoft.com/office/drawing/2014/main" id="{DE9DD947-9EA5-3332-659E-E22A31F0C6BE}"/>
              </a:ext>
            </a:extLst>
          </p:cNvPr>
          <p:cNvSpPr txBox="1"/>
          <p:nvPr/>
        </p:nvSpPr>
        <p:spPr>
          <a:xfrm>
            <a:off x="4346763" y="5506110"/>
            <a:ext cx="2603598" cy="369332"/>
          </a:xfrm>
          <a:prstGeom prst="rect">
            <a:avLst/>
          </a:prstGeom>
          <a:noFill/>
        </p:spPr>
        <p:txBody>
          <a:bodyPr wrap="none" rtlCol="0">
            <a:spAutoFit/>
          </a:bodyPr>
          <a:lstStyle/>
          <a:p>
            <a:r>
              <a:rPr lang="en-US" dirty="0"/>
              <a:t>What is the codomain?</a:t>
            </a:r>
          </a:p>
        </p:txBody>
      </p:sp>
      <p:sp>
        <p:nvSpPr>
          <p:cNvPr id="14" name="TextBox 13">
            <a:extLst>
              <a:ext uri="{FF2B5EF4-FFF2-40B4-BE49-F238E27FC236}">
                <a16:creationId xmlns:a16="http://schemas.microsoft.com/office/drawing/2014/main" id="{B7B2F067-6AB9-2F26-BB9A-63081A350BEA}"/>
              </a:ext>
            </a:extLst>
          </p:cNvPr>
          <p:cNvSpPr txBox="1"/>
          <p:nvPr/>
        </p:nvSpPr>
        <p:spPr>
          <a:xfrm>
            <a:off x="7335111" y="3165860"/>
            <a:ext cx="3591970" cy="646331"/>
          </a:xfrm>
          <a:prstGeom prst="rect">
            <a:avLst/>
          </a:prstGeom>
          <a:noFill/>
        </p:spPr>
        <p:txBody>
          <a:bodyPr wrap="square" rtlCol="0">
            <a:spAutoFit/>
          </a:bodyPr>
          <a:lstStyle/>
          <a:p>
            <a:pPr marL="0" indent="0">
              <a:buNone/>
            </a:pPr>
            <a:r>
              <a:rPr lang="en-US" dirty="0">
                <a:latin typeface="Consolas" panose="020B0609020204030204" pitchFamily="49" charset="0"/>
              </a:rPr>
              <a:t>def square(n: int) -&gt; int:</a:t>
            </a:r>
          </a:p>
          <a:p>
            <a:pPr marL="0" indent="0">
              <a:buNone/>
            </a:pPr>
            <a:r>
              <a:rPr lang="en-US" dirty="0">
                <a:latin typeface="Consolas" panose="020B0609020204030204" pitchFamily="49" charset="0"/>
              </a:rPr>
              <a:t>    return n * n</a:t>
            </a:r>
            <a:endParaRPr lang="en-US" dirty="0"/>
          </a:p>
        </p:txBody>
      </p:sp>
      <p:sp>
        <p:nvSpPr>
          <p:cNvPr id="15" name="TextBox 14">
            <a:extLst>
              <a:ext uri="{FF2B5EF4-FFF2-40B4-BE49-F238E27FC236}">
                <a16:creationId xmlns:a16="http://schemas.microsoft.com/office/drawing/2014/main" id="{842F81B0-D756-E54C-F144-3A555AA75DED}"/>
              </a:ext>
            </a:extLst>
          </p:cNvPr>
          <p:cNvSpPr txBox="1"/>
          <p:nvPr/>
        </p:nvSpPr>
        <p:spPr>
          <a:xfrm>
            <a:off x="7335111" y="2215606"/>
            <a:ext cx="4134710" cy="646331"/>
          </a:xfrm>
          <a:prstGeom prst="rect">
            <a:avLst/>
          </a:prstGeom>
          <a:noFill/>
        </p:spPr>
        <p:txBody>
          <a:bodyPr wrap="square" rtlCol="0">
            <a:spAutoFit/>
          </a:bodyPr>
          <a:lstStyle/>
          <a:p>
            <a:pPr marL="0" indent="0">
              <a:buNone/>
            </a:pPr>
            <a:r>
              <a:rPr lang="en-US" dirty="0">
                <a:latin typeface="Consolas" panose="020B0609020204030204" pitchFamily="49" charset="0"/>
              </a:rPr>
              <a:t>def square(n: float) -&gt; float:</a:t>
            </a:r>
          </a:p>
          <a:p>
            <a:pPr marL="0" indent="0">
              <a:buNone/>
            </a:pPr>
            <a:r>
              <a:rPr lang="en-US" dirty="0">
                <a:latin typeface="Consolas" panose="020B0609020204030204" pitchFamily="49" charset="0"/>
              </a:rPr>
              <a:t>    return n * n</a:t>
            </a:r>
            <a:endParaRPr lang="en-US" dirty="0"/>
          </a:p>
        </p:txBody>
      </p:sp>
      <p:sp>
        <p:nvSpPr>
          <p:cNvPr id="16" name="TextBox 15">
            <a:extLst>
              <a:ext uri="{FF2B5EF4-FFF2-40B4-BE49-F238E27FC236}">
                <a16:creationId xmlns:a16="http://schemas.microsoft.com/office/drawing/2014/main" id="{F5D90E4F-F7D5-C64C-DF78-94E1E094BE52}"/>
              </a:ext>
            </a:extLst>
          </p:cNvPr>
          <p:cNvSpPr txBox="1"/>
          <p:nvPr/>
        </p:nvSpPr>
        <p:spPr>
          <a:xfrm>
            <a:off x="259395" y="1986942"/>
            <a:ext cx="3629520" cy="646331"/>
          </a:xfrm>
          <a:prstGeom prst="rect">
            <a:avLst/>
          </a:prstGeom>
          <a:noFill/>
        </p:spPr>
        <p:txBody>
          <a:bodyPr wrap="none" rtlCol="0">
            <a:spAutoFit/>
          </a:bodyPr>
          <a:lstStyle/>
          <a:p>
            <a:r>
              <a:rPr lang="en-US" dirty="0"/>
              <a:t>What is the domain and target? </a:t>
            </a:r>
          </a:p>
          <a:p>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319BCF-60BA-C587-BEF2-C3290272BB23}"/>
                  </a:ext>
                </a:extLst>
              </p:cNvPr>
              <p:cNvSpPr txBox="1"/>
              <p:nvPr/>
            </p:nvSpPr>
            <p:spPr>
              <a:xfrm>
                <a:off x="276226" y="1571015"/>
                <a:ext cx="2225481" cy="369332"/>
              </a:xfrm>
              <a:prstGeom prst="rect">
                <a:avLst/>
              </a:prstGeom>
              <a:noFill/>
            </p:spPr>
            <p:txBody>
              <a:bodyPr wrap="none" rtlCol="0">
                <a:spAutoFit/>
              </a:bodyPr>
              <a:lstStyle/>
              <a:p>
                <a:r>
                  <a:rPr lang="en-US" dirty="0"/>
                  <a:t>Example: </a:t>
                </a:r>
                <a14:m>
                  <m:oMath xmlns:m="http://schemas.openxmlformats.org/officeDocument/2006/math">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x</m:t>
                        </m:r>
                      </m:e>
                      <m:sup>
                        <m:r>
                          <a:rPr lang="en-US" b="0" i="0" smtClean="0">
                            <a:latin typeface="Cambria Math" panose="02040503050406030204" pitchFamily="18" charset="0"/>
                          </a:rPr>
                          <m:t>2</m:t>
                        </m:r>
                      </m:sup>
                    </m:sSup>
                  </m:oMath>
                </a14:m>
                <a:r>
                  <a:rPr lang="en-US" dirty="0"/>
                  <a:t> </a:t>
                </a:r>
              </a:p>
            </p:txBody>
          </p:sp>
        </mc:Choice>
        <mc:Fallback xmlns="">
          <p:sp>
            <p:nvSpPr>
              <p:cNvPr id="19" name="TextBox 18">
                <a:extLst>
                  <a:ext uri="{FF2B5EF4-FFF2-40B4-BE49-F238E27FC236}">
                    <a16:creationId xmlns:a16="http://schemas.microsoft.com/office/drawing/2014/main" id="{BC319BCF-60BA-C587-BEF2-C3290272BB23}"/>
                  </a:ext>
                </a:extLst>
              </p:cNvPr>
              <p:cNvSpPr txBox="1">
                <a:spLocks noRot="1" noChangeAspect="1" noMove="1" noResize="1" noEditPoints="1" noAdjustHandles="1" noChangeArrowheads="1" noChangeShapeType="1" noTextEdit="1"/>
              </p:cNvSpPr>
              <p:nvPr/>
            </p:nvSpPr>
            <p:spPr>
              <a:xfrm>
                <a:off x="276226" y="1571015"/>
                <a:ext cx="2225481" cy="369332"/>
              </a:xfrm>
              <a:prstGeom prst="rect">
                <a:avLst/>
              </a:prstGeom>
              <a:blipFill>
                <a:blip r:embed="rId7"/>
                <a:stretch>
                  <a:fillRect l="-2273" t="-6667" b="-2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CB9954B-0E6A-303C-0119-20D60EA9942A}"/>
              </a:ext>
            </a:extLst>
          </p:cNvPr>
          <p:cNvSpPr txBox="1"/>
          <p:nvPr/>
        </p:nvSpPr>
        <p:spPr>
          <a:xfrm>
            <a:off x="7052760" y="4725391"/>
            <a:ext cx="3365151" cy="369332"/>
          </a:xfrm>
          <a:prstGeom prst="rect">
            <a:avLst/>
          </a:prstGeom>
          <a:noFill/>
        </p:spPr>
        <p:txBody>
          <a:bodyPr wrap="square" rtlCol="0">
            <a:spAutoFit/>
          </a:bodyPr>
          <a:lstStyle/>
          <a:p>
            <a:r>
              <a:rPr lang="en-US" dirty="0">
                <a:latin typeface="Consolas" panose="020B0609020204030204" pitchFamily="49" charset="0"/>
              </a:rPr>
              <a:t>int</a:t>
            </a:r>
            <a:r>
              <a:rPr lang="en-US" dirty="0"/>
              <a:t>, </a:t>
            </a:r>
            <a:r>
              <a:rPr lang="en-US" dirty="0">
                <a:latin typeface="Consolas" panose="020B0609020204030204" pitchFamily="49" charset="0"/>
              </a:rPr>
              <a:t>float</a:t>
            </a:r>
            <a:r>
              <a:rPr lang="en-US" dirty="0"/>
              <a:t>, ?</a:t>
            </a:r>
          </a:p>
        </p:txBody>
      </p:sp>
      <p:sp>
        <p:nvSpPr>
          <p:cNvPr id="21" name="TextBox 20">
            <a:extLst>
              <a:ext uri="{FF2B5EF4-FFF2-40B4-BE49-F238E27FC236}">
                <a16:creationId xmlns:a16="http://schemas.microsoft.com/office/drawing/2014/main" id="{19CC4E66-469C-B59F-5221-89EF546E71AF}"/>
              </a:ext>
            </a:extLst>
          </p:cNvPr>
          <p:cNvSpPr txBox="1"/>
          <p:nvPr/>
        </p:nvSpPr>
        <p:spPr>
          <a:xfrm>
            <a:off x="4346763" y="6269559"/>
            <a:ext cx="3365151" cy="369332"/>
          </a:xfrm>
          <a:prstGeom prst="rect">
            <a:avLst/>
          </a:prstGeom>
          <a:noFill/>
        </p:spPr>
        <p:txBody>
          <a:bodyPr wrap="square" rtlCol="0">
            <a:spAutoFit/>
          </a:bodyPr>
          <a:lstStyle/>
          <a:p>
            <a:r>
              <a:rPr lang="en-US" dirty="0">
                <a:latin typeface="Consolas" panose="020B0609020204030204" pitchFamily="49" charset="0"/>
              </a:rPr>
              <a:t>int</a:t>
            </a:r>
            <a:r>
              <a:rPr lang="en-US" dirty="0"/>
              <a:t>, </a:t>
            </a:r>
            <a:r>
              <a:rPr lang="en-US" dirty="0">
                <a:latin typeface="Consolas" panose="020B0609020204030204" pitchFamily="49" charset="0"/>
              </a:rPr>
              <a:t>float</a:t>
            </a:r>
            <a:r>
              <a:rPr lang="en-US" dirty="0"/>
              <a:t>, ?</a:t>
            </a:r>
          </a:p>
        </p:txBody>
      </p:sp>
    </p:spTree>
    <p:extLst>
      <p:ext uri="{BB962C8B-B14F-4D97-AF65-F5344CB8AC3E}">
        <p14:creationId xmlns:p14="http://schemas.microsoft.com/office/powerpoint/2010/main" val="5802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p:bldP spid="16"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610DE3-C1CD-42FC-4E76-2AECFBC99319}"/>
              </a:ext>
            </a:extLst>
          </p:cNvPr>
          <p:cNvSpPr>
            <a:spLocks noGrp="1"/>
          </p:cNvSpPr>
          <p:nvPr>
            <p:ph type="title"/>
          </p:nvPr>
        </p:nvSpPr>
        <p:spPr/>
        <p:txBody>
          <a:bodyPr/>
          <a:lstStyle/>
          <a:p>
            <a:r>
              <a:rPr lang="en-US" dirty="0"/>
              <a:t>Floor and Ceiling</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AE27FCF-BEE7-E5A9-72A7-80D88378A0DF}"/>
                  </a:ext>
                </a:extLst>
              </p:cNvPr>
              <p:cNvSpPr>
                <a:spLocks noGrp="1"/>
              </p:cNvSpPr>
              <p:nvPr>
                <p:ph idx="1"/>
              </p:nvPr>
            </p:nvSpPr>
            <p:spPr>
              <a:xfrm>
                <a:off x="259395" y="1453246"/>
                <a:ext cx="11268576" cy="5083176"/>
              </a:xfrm>
            </p:spPr>
            <p:txBody>
              <a:bodyPr>
                <a:normAutofit/>
              </a:bodyPr>
              <a:lstStyle/>
              <a:p>
                <a:pPr marL="0" indent="0">
                  <a:buNone/>
                </a:pPr>
                <a14:m>
                  <m:oMath xmlns:m="http://schemas.openxmlformats.org/officeDocument/2006/math">
                    <m:r>
                      <m:rPr>
                        <m:sty m:val="p"/>
                      </m:rPr>
                      <a:rPr lang="en-US" sz="2400" b="0" i="0" smtClean="0">
                        <a:latin typeface="Cambria Math" panose="02040503050406030204" pitchFamily="18" charset="0"/>
                      </a:rPr>
                      <m:t>floor</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ℤ</m:t>
                    </m:r>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where</m:t>
                    </m:r>
                    <m:r>
                      <a:rPr lang="en-US" sz="2400" b="0" i="0" smtClean="0">
                        <a:latin typeface="Cambria Math" panose="02040503050406030204" pitchFamily="18" charset="0"/>
                        <a:ea typeface="Cambria Math" panose="02040503050406030204" pitchFamily="18" charset="0"/>
                      </a:rPr>
                      <m:t> </m:t>
                    </m:r>
                    <m:r>
                      <a:rPr lang="en-US" sz="2400" b="1" i="0" smtClean="0">
                        <a:latin typeface="Cambria Math" panose="02040503050406030204" pitchFamily="18" charset="0"/>
                        <a:ea typeface="Cambria Math" panose="02040503050406030204" pitchFamily="18" charset="0"/>
                      </a:rPr>
                      <m:t>𝐟𝐥𝐨𝐨𝐫</m:t>
                    </m:r>
                    <m:d>
                      <m:dPr>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𝒙</m:t>
                        </m:r>
                      </m:e>
                    </m:d>
                    <m:r>
                      <a:rPr lang="en-US" sz="2400" b="1"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is</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the</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largest</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integer</m:t>
                    </m:r>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such</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that</m:t>
                    </m:r>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oMath>
                </a14:m>
                <a:r>
                  <a:rPr lang="en-US" sz="2400" dirty="0"/>
                  <a:t> </a:t>
                </a:r>
              </a:p>
              <a:p>
                <a:pPr marL="0" indent="0">
                  <a:buNone/>
                </a:pPr>
                <a14:m>
                  <m:oMath xmlns:m="http://schemas.openxmlformats.org/officeDocument/2006/math">
                    <m:r>
                      <m:rPr>
                        <m:sty m:val="p"/>
                      </m:rPr>
                      <a:rPr lang="en-US" sz="2400" b="0" i="0" smtClean="0">
                        <a:latin typeface="Cambria Math" panose="02040503050406030204" pitchFamily="18" charset="0"/>
                      </a:rPr>
                      <m:t>floor</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a:r>
              </a:p>
              <a:p>
                <a:pPr marL="0" indent="0">
                  <a:buNone/>
                </a:pPr>
                <a:endParaRPr lang="en-US" sz="2400" dirty="0"/>
              </a:p>
              <a:p>
                <a:pPr marL="0" indent="0">
                  <a:buNone/>
                </a:pPr>
                <a14:m>
                  <m:oMath xmlns:m="http://schemas.openxmlformats.org/officeDocument/2006/math">
                    <m:r>
                      <m:rPr>
                        <m:sty m:val="p"/>
                      </m:rPr>
                      <a:rPr lang="en-US" sz="2400" b="0" i="0" smtClean="0">
                        <a:latin typeface="Cambria Math" panose="02040503050406030204" pitchFamily="18" charset="0"/>
                      </a:rPr>
                      <m:t>ceiling</m:t>
                    </m:r>
                    <m:r>
                      <a:rPr lang="en-US" sz="2400" b="0" i="1" smtClean="0">
                        <a:latin typeface="Cambria Math" panose="02040503050406030204" pitchFamily="18" charset="0"/>
                      </a:rPr>
                      <m:t>:</m:t>
                    </m:r>
                    <m:r>
                      <a:rPr lang="en-US" sz="2400" b="0" i="1" smtClean="0">
                        <a:latin typeface="Cambria Math" panose="02040503050406030204" pitchFamily="18" charset="0"/>
                      </a:rPr>
                      <m:t>ℝ</m:t>
                    </m:r>
                    <m:r>
                      <a:rPr lang="en-US" sz="2400" b="0" i="1" smtClean="0">
                        <a:latin typeface="Cambria Math" panose="02040503050406030204" pitchFamily="18" charset="0"/>
                      </a:rPr>
                      <m:t>→</m:t>
                    </m:r>
                    <m:r>
                      <a:rPr lang="en-US" sz="2400" b="0" i="1" smtClean="0">
                        <a:latin typeface="Cambria Math" panose="02040503050406030204" pitchFamily="18" charset="0"/>
                      </a:rPr>
                      <m:t>ℤ</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where</m:t>
                    </m:r>
                    <m:r>
                      <a:rPr lang="en-US" sz="2400" b="0" i="0" smtClean="0">
                        <a:latin typeface="Cambria Math" panose="02040503050406030204" pitchFamily="18" charset="0"/>
                      </a:rPr>
                      <m:t> </m:t>
                    </m:r>
                    <m:r>
                      <a:rPr lang="en-US" sz="2400" b="1" i="0" smtClean="0">
                        <a:latin typeface="Cambria Math" panose="02040503050406030204" pitchFamily="18" charset="0"/>
                      </a:rPr>
                      <m:t>𝐜𝐞𝐢𝐥𝐢𝐧𝐠</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smallest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integer</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such</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that</m:t>
                    </m:r>
                    <m:r>
                      <a:rPr lang="en-US" sz="2400" b="0" i="0"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𝑥</m:t>
                    </m:r>
                  </m:oMath>
                </a14:m>
                <a:r>
                  <a:rPr lang="en-US" sz="2400" dirty="0"/>
                  <a:t> </a:t>
                </a:r>
              </a:p>
              <a:p>
                <a:pPr marL="0" indent="0">
                  <a:buNone/>
                </a:pPr>
                <a14:m>
                  <m:oMath xmlns:m="http://schemas.openxmlformats.org/officeDocument/2006/math">
                    <m:r>
                      <m:rPr>
                        <m:sty m:val="p"/>
                      </m:rPr>
                      <a:rPr lang="en-US" sz="2400" b="0" i="0" smtClean="0">
                        <a:latin typeface="Cambria Math" panose="02040503050406030204" pitchFamily="18" charset="0"/>
                      </a:rPr>
                      <m:t>ceiling</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a:r>
              </a:p>
              <a:p>
                <a:pPr marL="0" indent="0">
                  <a:buNone/>
                </a:pPr>
                <a:endParaRPr lang="en-US" sz="2400" dirty="0"/>
              </a:p>
              <a:p>
                <a:pPr marL="0" indent="0">
                  <a:buNone/>
                </a:pPr>
                <a:r>
                  <a:rPr lang="en-US" sz="2400" dirty="0"/>
                  <a:t>Calculate each of the following:</a:t>
                </a:r>
              </a:p>
              <a:p>
                <a:pPr marL="342900" indent="-342900">
                  <a:buAutoNum type="alphaLcPeriod"/>
                </a:pPr>
                <a14:m>
                  <m:oMath xmlns:m="http://schemas.openxmlformats.org/officeDocument/2006/math">
                    <m:r>
                      <a:rPr lang="en-US" sz="2400" b="0" i="1" smtClean="0">
                        <a:latin typeface="Cambria Math" panose="02040503050406030204" pitchFamily="18" charset="0"/>
                      </a:rPr>
                      <m:t>⌊2.9⌋</m:t>
                    </m:r>
                  </m:oMath>
                </a14:m>
                <a:endParaRPr lang="en-US" sz="2400" dirty="0"/>
              </a:p>
              <a:p>
                <a:pPr marL="342900" indent="-342900">
                  <a:buAutoNum type="alphaLcPeriod"/>
                </a:pPr>
                <a14:m>
                  <m:oMath xmlns:m="http://schemas.openxmlformats.org/officeDocument/2006/math">
                    <m:r>
                      <a:rPr lang="en-US" sz="2400" b="0" i="1" smtClean="0">
                        <a:latin typeface="Cambria Math" panose="02040503050406030204" pitchFamily="18" charset="0"/>
                      </a:rPr>
                      <m:t>⌈17.005⌉</m:t>
                    </m:r>
                  </m:oMath>
                </a14:m>
                <a:endParaRPr lang="en-US" sz="2400" dirty="0"/>
              </a:p>
              <a:p>
                <a:pPr marL="342900" indent="-342900">
                  <a:buAutoNum type="alphaLcPeriod"/>
                </a:pPr>
                <a14:m>
                  <m:oMath xmlns:m="http://schemas.openxmlformats.org/officeDocument/2006/math">
                    <m:r>
                      <a:rPr lang="en-US" sz="2400" b="0" i="1" smtClean="0">
                        <a:latin typeface="Cambria Math" panose="02040503050406030204" pitchFamily="18" charset="0"/>
                      </a:rPr>
                      <m:t>⌊−3.5⌋</m:t>
                    </m:r>
                  </m:oMath>
                </a14:m>
                <a:endParaRPr lang="en-US" sz="2400" dirty="0"/>
              </a:p>
              <a:p>
                <a:pPr marL="342900" indent="-342900">
                  <a:buAutoNum type="alphaLcPeriod"/>
                </a:pPr>
                <a14:m>
                  <m:oMath xmlns:m="http://schemas.openxmlformats.org/officeDocument/2006/math">
                    <m:r>
                      <a:rPr lang="en-US" sz="2400" b="0" i="1" smtClean="0">
                        <a:latin typeface="Cambria Math" panose="02040503050406030204" pitchFamily="18" charset="0"/>
                      </a:rPr>
                      <m:t>⌈−0.05⌉</m:t>
                    </m:r>
                  </m:oMath>
                </a14:m>
                <a:r>
                  <a:rPr lang="en-US" sz="2400" dirty="0"/>
                  <a:t> </a:t>
                </a:r>
                <a:endParaRPr lang="en-US" dirty="0"/>
              </a:p>
            </p:txBody>
          </p:sp>
        </mc:Choice>
        <mc:Fallback xmlns="">
          <p:sp>
            <p:nvSpPr>
              <p:cNvPr id="6" name="Content Placeholder 5">
                <a:extLst>
                  <a:ext uri="{FF2B5EF4-FFF2-40B4-BE49-F238E27FC236}">
                    <a16:creationId xmlns:a16="http://schemas.microsoft.com/office/drawing/2014/main" id="{3AE27FCF-BEE7-E5A9-72A7-80D88378A0DF}"/>
                  </a:ext>
                </a:extLst>
              </p:cNvPr>
              <p:cNvSpPr>
                <a:spLocks noGrp="1" noRot="1" noChangeAspect="1" noMove="1" noResize="1" noEditPoints="1" noAdjustHandles="1" noChangeArrowheads="1" noChangeShapeType="1" noTextEdit="1"/>
              </p:cNvSpPr>
              <p:nvPr>
                <p:ph idx="1"/>
              </p:nvPr>
            </p:nvSpPr>
            <p:spPr>
              <a:xfrm>
                <a:off x="259395" y="1453246"/>
                <a:ext cx="11268576" cy="5083176"/>
              </a:xfrm>
              <a:blipFill>
                <a:blip r:embed="rId2"/>
                <a:stretch>
                  <a:fillRect l="-901" t="-24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04264BB-6721-7A66-F732-43720C9C5645}"/>
              </a:ext>
            </a:extLst>
          </p:cNvPr>
          <p:cNvSpPr txBox="1"/>
          <p:nvPr/>
        </p:nvSpPr>
        <p:spPr>
          <a:xfrm>
            <a:off x="2296672" y="4710167"/>
            <a:ext cx="312906"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7EF46807-9334-4A62-2CA4-37E52B43F515}"/>
              </a:ext>
            </a:extLst>
          </p:cNvPr>
          <p:cNvSpPr txBox="1"/>
          <p:nvPr/>
        </p:nvSpPr>
        <p:spPr>
          <a:xfrm>
            <a:off x="2255519" y="5113907"/>
            <a:ext cx="441146" cy="369332"/>
          </a:xfrm>
          <a:prstGeom prst="rect">
            <a:avLst/>
          </a:prstGeom>
          <a:noFill/>
        </p:spPr>
        <p:txBody>
          <a:bodyPr wrap="none" rtlCol="0">
            <a:spAutoFit/>
          </a:bodyPr>
          <a:lstStyle/>
          <a:p>
            <a:r>
              <a:rPr lang="en-US" dirty="0"/>
              <a:t>18</a:t>
            </a:r>
          </a:p>
        </p:txBody>
      </p:sp>
      <p:sp>
        <p:nvSpPr>
          <p:cNvPr id="9" name="TextBox 8">
            <a:extLst>
              <a:ext uri="{FF2B5EF4-FFF2-40B4-BE49-F238E27FC236}">
                <a16:creationId xmlns:a16="http://schemas.microsoft.com/office/drawing/2014/main" id="{03B82750-2284-8C94-A7A7-12BECD024508}"/>
              </a:ext>
            </a:extLst>
          </p:cNvPr>
          <p:cNvSpPr txBox="1"/>
          <p:nvPr/>
        </p:nvSpPr>
        <p:spPr>
          <a:xfrm>
            <a:off x="2255519" y="5579716"/>
            <a:ext cx="389850" cy="369332"/>
          </a:xfrm>
          <a:prstGeom prst="rect">
            <a:avLst/>
          </a:prstGeom>
          <a:noFill/>
        </p:spPr>
        <p:txBody>
          <a:bodyPr wrap="none" rtlCol="0">
            <a:spAutoFit/>
          </a:bodyPr>
          <a:lstStyle/>
          <a:p>
            <a:r>
              <a:rPr lang="en-US" dirty="0"/>
              <a:t>-4</a:t>
            </a:r>
          </a:p>
        </p:txBody>
      </p:sp>
      <p:sp>
        <p:nvSpPr>
          <p:cNvPr id="10" name="TextBox 9">
            <a:extLst>
              <a:ext uri="{FF2B5EF4-FFF2-40B4-BE49-F238E27FC236}">
                <a16:creationId xmlns:a16="http://schemas.microsoft.com/office/drawing/2014/main" id="{CD3D9210-E49F-2EDA-9B03-883418CB53B8}"/>
              </a:ext>
            </a:extLst>
          </p:cNvPr>
          <p:cNvSpPr txBox="1"/>
          <p:nvPr/>
        </p:nvSpPr>
        <p:spPr>
          <a:xfrm>
            <a:off x="2319639" y="6058069"/>
            <a:ext cx="312906" cy="369332"/>
          </a:xfrm>
          <a:prstGeom prst="rect">
            <a:avLst/>
          </a:prstGeom>
          <a:noFill/>
        </p:spPr>
        <p:txBody>
          <a:bodyPr wrap="none" rtlCol="0">
            <a:spAutoFit/>
          </a:bodyPr>
          <a:lstStyle/>
          <a:p>
            <a:r>
              <a:rPr lang="en-US" dirty="0"/>
              <a:t>0</a:t>
            </a:r>
          </a:p>
        </p:txBody>
      </p:sp>
      <p:sp>
        <p:nvSpPr>
          <p:cNvPr id="11" name="TextBox 10">
            <a:extLst>
              <a:ext uri="{FF2B5EF4-FFF2-40B4-BE49-F238E27FC236}">
                <a16:creationId xmlns:a16="http://schemas.microsoft.com/office/drawing/2014/main" id="{E3152761-A07E-4384-1623-F0058599A103}"/>
              </a:ext>
            </a:extLst>
          </p:cNvPr>
          <p:cNvSpPr txBox="1"/>
          <p:nvPr/>
        </p:nvSpPr>
        <p:spPr>
          <a:xfrm>
            <a:off x="6574971" y="4304216"/>
            <a:ext cx="4044697" cy="230832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In Python:</a:t>
            </a:r>
          </a:p>
          <a:p>
            <a:endParaRPr lang="en-US" dirty="0"/>
          </a:p>
          <a:p>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math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floor, ceil</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floor(</a:t>
            </a:r>
            <a:r>
              <a:rPr lang="en-US" b="0" dirty="0">
                <a:solidFill>
                  <a:srgbClr val="09885A"/>
                </a:solidFill>
                <a:effectLst/>
                <a:latin typeface="Courier New" panose="02070309020205020404" pitchFamily="49" charset="0"/>
              </a:rPr>
              <a:t>-3.5</a:t>
            </a:r>
            <a:r>
              <a:rPr lang="en-US" b="0" dirty="0">
                <a:solidFill>
                  <a:srgbClr val="000000"/>
                </a:solidFill>
                <a:effectLst/>
                <a:latin typeface="Courier New" panose="02070309020205020404" pitchFamily="49" charset="0"/>
              </a:rPr>
              <a:t>) # -4</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ceil(</a:t>
            </a:r>
            <a:r>
              <a:rPr lang="en-US" b="0" dirty="0">
                <a:solidFill>
                  <a:srgbClr val="09885A"/>
                </a:solidFill>
                <a:effectLst/>
                <a:latin typeface="Courier New" panose="02070309020205020404" pitchFamily="49" charset="0"/>
              </a:rPr>
              <a:t>-0.5</a:t>
            </a:r>
            <a:r>
              <a:rPr lang="en-US" b="0" dirty="0">
                <a:solidFill>
                  <a:srgbClr val="000000"/>
                </a:solidFill>
                <a:effectLst/>
                <a:latin typeface="Courier New" panose="02070309020205020404" pitchFamily="49" charset="0"/>
              </a:rPr>
              <a:t>)  # 0</a:t>
            </a:r>
          </a:p>
          <a:p>
            <a:endParaRPr lang="en-US" dirty="0"/>
          </a:p>
        </p:txBody>
      </p:sp>
      <p:sp>
        <p:nvSpPr>
          <p:cNvPr id="12" name="TextBox 11">
            <a:extLst>
              <a:ext uri="{FF2B5EF4-FFF2-40B4-BE49-F238E27FC236}">
                <a16:creationId xmlns:a16="http://schemas.microsoft.com/office/drawing/2014/main" id="{AFE3639F-B2F9-3D31-EF89-2FE476C37EA5}"/>
              </a:ext>
            </a:extLst>
          </p:cNvPr>
          <p:cNvSpPr txBox="1"/>
          <p:nvPr/>
        </p:nvSpPr>
        <p:spPr>
          <a:xfrm>
            <a:off x="10741794" y="6435695"/>
            <a:ext cx="1146468" cy="369332"/>
          </a:xfrm>
          <a:prstGeom prst="rect">
            <a:avLst/>
          </a:prstGeom>
          <a:noFill/>
        </p:spPr>
        <p:txBody>
          <a:bodyPr wrap="none" rtlCol="0">
            <a:spAutoFit/>
          </a:bodyPr>
          <a:lstStyle/>
          <a:p>
            <a:r>
              <a:rPr lang="en-US" dirty="0">
                <a:hlinkClick r:id="rId3"/>
              </a:rPr>
              <a:t>Example</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AED1B18-7D0A-4062-D53D-354B87A6DB9B}"/>
                  </a:ext>
                </a:extLst>
              </p:cNvPr>
              <p:cNvSpPr txBox="1"/>
              <p:nvPr/>
            </p:nvSpPr>
            <p:spPr>
              <a:xfrm>
                <a:off x="2450444" y="1919055"/>
                <a:ext cx="3474541" cy="369332"/>
              </a:xfrm>
              <a:prstGeom prst="rect">
                <a:avLst/>
              </a:prstGeom>
              <a:noFill/>
            </p:spPr>
            <p:txBody>
              <a:bodyPr wrap="none" rtlCol="0">
                <a:spAutoFit/>
              </a:bodyPr>
              <a:lstStyle/>
              <a:p>
                <a:r>
                  <a:rPr lang="en-US" dirty="0"/>
                  <a:t>Example: </a:t>
                </a:r>
                <a14:m>
                  <m:oMath xmlns:m="http://schemas.openxmlformats.org/officeDocument/2006/math">
                    <m:r>
                      <m:rPr>
                        <m:sty m:val="p"/>
                      </m:rPr>
                      <a:rPr lang="en-US" b="0" i="0" smtClean="0">
                        <a:latin typeface="Cambria Math" panose="02040503050406030204" pitchFamily="18" charset="0"/>
                      </a:rPr>
                      <m:t>floor</m:t>
                    </m:r>
                    <m:d>
                      <m:dPr>
                        <m:ctrlPr>
                          <a:rPr lang="en-US" b="0" i="1" smtClean="0">
                            <a:latin typeface="Cambria Math" panose="02040503050406030204" pitchFamily="18" charset="0"/>
                          </a:rPr>
                        </m:ctrlPr>
                      </m:dPr>
                      <m:e>
                        <m:r>
                          <a:rPr lang="en-US" b="0" i="0" smtClean="0">
                            <a:latin typeface="Cambria Math" panose="02040503050406030204" pitchFamily="18" charset="0"/>
                          </a:rPr>
                          <m:t>1.8</m:t>
                        </m:r>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1.8</m:t>
                        </m:r>
                      </m:e>
                    </m:d>
                    <m:r>
                      <a:rPr lang="en-US" b="0" i="1" smtClean="0">
                        <a:latin typeface="Cambria Math" panose="02040503050406030204" pitchFamily="18" charset="0"/>
                      </a:rPr>
                      <m:t>=1</m:t>
                    </m:r>
                    <m:r>
                      <a:rPr lang="en-US" b="0" i="0" smtClean="0">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AAED1B18-7D0A-4062-D53D-354B87A6DB9B}"/>
                  </a:ext>
                </a:extLst>
              </p:cNvPr>
              <p:cNvSpPr txBox="1">
                <a:spLocks noRot="1" noChangeAspect="1" noMove="1" noResize="1" noEditPoints="1" noAdjustHandles="1" noChangeArrowheads="1" noChangeShapeType="1" noTextEdit="1"/>
              </p:cNvSpPr>
              <p:nvPr/>
            </p:nvSpPr>
            <p:spPr>
              <a:xfrm>
                <a:off x="2450444" y="1919055"/>
                <a:ext cx="3474541" cy="369332"/>
              </a:xfrm>
              <a:prstGeom prst="rect">
                <a:avLst/>
              </a:prstGeom>
              <a:blipFill>
                <a:blip r:embed="rId4"/>
                <a:stretch>
                  <a:fillRect l="-1091" t="-10345"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1C1CA0-CBD1-9BCB-DF89-6B57A8A3435B}"/>
                  </a:ext>
                </a:extLst>
              </p:cNvPr>
              <p:cNvSpPr txBox="1"/>
              <p:nvPr/>
            </p:nvSpPr>
            <p:spPr>
              <a:xfrm>
                <a:off x="2402723" y="3314611"/>
                <a:ext cx="3750257" cy="369332"/>
              </a:xfrm>
              <a:prstGeom prst="rect">
                <a:avLst/>
              </a:prstGeom>
              <a:noFill/>
            </p:spPr>
            <p:txBody>
              <a:bodyPr wrap="none" rtlCol="0">
                <a:spAutoFit/>
              </a:bodyPr>
              <a:lstStyle/>
              <a:p>
                <a:r>
                  <a:rPr lang="en-US" dirty="0"/>
                  <a:t>Example: </a:t>
                </a:r>
                <a14:m>
                  <m:oMath xmlns:m="http://schemas.openxmlformats.org/officeDocument/2006/math">
                    <m:r>
                      <m:rPr>
                        <m:sty m:val="p"/>
                      </m:rPr>
                      <a:rPr lang="en-US" b="0" i="0" smtClean="0">
                        <a:latin typeface="Cambria Math" panose="02040503050406030204" pitchFamily="18" charset="0"/>
                      </a:rPr>
                      <m:t>ceiling</m:t>
                    </m:r>
                    <m:d>
                      <m:dPr>
                        <m:ctrlPr>
                          <a:rPr lang="en-US" b="0" i="1" smtClean="0">
                            <a:latin typeface="Cambria Math" panose="02040503050406030204" pitchFamily="18" charset="0"/>
                          </a:rPr>
                        </m:ctrlPr>
                      </m:dPr>
                      <m:e>
                        <m:r>
                          <a:rPr lang="en-US" b="0" i="0" smtClean="0">
                            <a:latin typeface="Cambria Math" panose="02040503050406030204" pitchFamily="18" charset="0"/>
                          </a:rPr>
                          <m:t>1.8</m:t>
                        </m:r>
                      </m:e>
                    </m:d>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1.8</m:t>
                        </m:r>
                      </m:e>
                    </m:d>
                    <m:r>
                      <a:rPr lang="en-US" b="0" i="1" smtClean="0">
                        <a:latin typeface="Cambria Math" panose="02040503050406030204" pitchFamily="18" charset="0"/>
                      </a:rPr>
                      <m:t>=2</m:t>
                    </m:r>
                    <m:r>
                      <a:rPr lang="en-US" b="0" i="0" smtClean="0">
                        <a:latin typeface="Cambria Math" panose="02040503050406030204" pitchFamily="18" charset="0"/>
                      </a:rPr>
                      <m:t>  </m:t>
                    </m:r>
                  </m:oMath>
                </a14:m>
                <a:endParaRPr lang="en-US" dirty="0"/>
              </a:p>
            </p:txBody>
          </p:sp>
        </mc:Choice>
        <mc:Fallback xmlns="">
          <p:sp>
            <p:nvSpPr>
              <p:cNvPr id="3" name="TextBox 2">
                <a:extLst>
                  <a:ext uri="{FF2B5EF4-FFF2-40B4-BE49-F238E27FC236}">
                    <a16:creationId xmlns:a16="http://schemas.microsoft.com/office/drawing/2014/main" id="{B31C1CA0-CBD1-9BCB-DF89-6B57A8A3435B}"/>
                  </a:ext>
                </a:extLst>
              </p:cNvPr>
              <p:cNvSpPr txBox="1">
                <a:spLocks noRot="1" noChangeAspect="1" noMove="1" noResize="1" noEditPoints="1" noAdjustHandles="1" noChangeArrowheads="1" noChangeShapeType="1" noTextEdit="1"/>
              </p:cNvSpPr>
              <p:nvPr/>
            </p:nvSpPr>
            <p:spPr>
              <a:xfrm>
                <a:off x="2402723" y="3314611"/>
                <a:ext cx="3750257" cy="369332"/>
              </a:xfrm>
              <a:prstGeom prst="rect">
                <a:avLst/>
              </a:prstGeom>
              <a:blipFill>
                <a:blip r:embed="rId5"/>
                <a:stretch>
                  <a:fillRect l="-1351" t="-10345" b="-275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67CF0CD-D82C-F9B0-8FAC-713CAA22F181}"/>
              </a:ext>
            </a:extLst>
          </p:cNvPr>
          <p:cNvSpPr txBox="1"/>
          <p:nvPr/>
        </p:nvSpPr>
        <p:spPr>
          <a:xfrm>
            <a:off x="9741556" y="245460"/>
            <a:ext cx="476412" cy="1754326"/>
          </a:xfrm>
          <a:prstGeom prst="rect">
            <a:avLst/>
          </a:prstGeom>
          <a:noFill/>
        </p:spPr>
        <p:txBody>
          <a:bodyPr wrap="none" rtlCol="0">
            <a:spAutoFit/>
          </a:bodyPr>
          <a:lstStyle/>
          <a:p>
            <a:r>
              <a:rPr lang="en-US" dirty="0"/>
              <a:t>1.0</a:t>
            </a:r>
          </a:p>
          <a:p>
            <a:r>
              <a:rPr lang="en-US" dirty="0"/>
              <a:t>1.1</a:t>
            </a:r>
          </a:p>
          <a:p>
            <a:r>
              <a:rPr lang="en-US" dirty="0"/>
              <a:t>1.2</a:t>
            </a:r>
          </a:p>
          <a:p>
            <a:r>
              <a:rPr lang="en-US" dirty="0"/>
              <a:t>…</a:t>
            </a:r>
          </a:p>
          <a:p>
            <a:r>
              <a:rPr lang="en-US" dirty="0"/>
              <a:t>1.9</a:t>
            </a:r>
          </a:p>
          <a:p>
            <a:r>
              <a:rPr lang="en-US" dirty="0"/>
              <a:t>2.0</a:t>
            </a:r>
          </a:p>
        </p:txBody>
      </p:sp>
      <p:sp>
        <p:nvSpPr>
          <p:cNvPr id="13" name="TextBox 12">
            <a:extLst>
              <a:ext uri="{FF2B5EF4-FFF2-40B4-BE49-F238E27FC236}">
                <a16:creationId xmlns:a16="http://schemas.microsoft.com/office/drawing/2014/main" id="{80361FFE-B407-D093-DF73-176B07E5DC0B}"/>
              </a:ext>
            </a:extLst>
          </p:cNvPr>
          <p:cNvSpPr txBox="1"/>
          <p:nvPr/>
        </p:nvSpPr>
        <p:spPr>
          <a:xfrm>
            <a:off x="11051559" y="245460"/>
            <a:ext cx="301686" cy="1754326"/>
          </a:xfrm>
          <a:prstGeom prst="rect">
            <a:avLst/>
          </a:prstGeom>
          <a:noFill/>
        </p:spPr>
        <p:txBody>
          <a:bodyPr wrap="none" rtlCol="0">
            <a:spAutoFit/>
          </a:bodyPr>
          <a:lstStyle/>
          <a:p>
            <a:r>
              <a:rPr lang="en-US" dirty="0"/>
              <a:t>1</a:t>
            </a:r>
          </a:p>
          <a:p>
            <a:endParaRPr lang="en-US" dirty="0"/>
          </a:p>
          <a:p>
            <a:endParaRPr lang="en-US" dirty="0"/>
          </a:p>
          <a:p>
            <a:endParaRPr lang="en-US" dirty="0"/>
          </a:p>
          <a:p>
            <a:endParaRPr lang="en-US" dirty="0"/>
          </a:p>
          <a:p>
            <a:r>
              <a:rPr lang="en-US" dirty="0"/>
              <a:t>2</a:t>
            </a:r>
          </a:p>
        </p:txBody>
      </p:sp>
      <p:cxnSp>
        <p:nvCxnSpPr>
          <p:cNvPr id="19" name="Straight Arrow Connector 18">
            <a:extLst>
              <a:ext uri="{FF2B5EF4-FFF2-40B4-BE49-F238E27FC236}">
                <a16:creationId xmlns:a16="http://schemas.microsoft.com/office/drawing/2014/main" id="{F5B43672-45BF-BCEE-BAFA-81008DB7136A}"/>
              </a:ext>
            </a:extLst>
          </p:cNvPr>
          <p:cNvCxnSpPr/>
          <p:nvPr/>
        </p:nvCxnSpPr>
        <p:spPr>
          <a:xfrm>
            <a:off x="10217968" y="365125"/>
            <a:ext cx="9497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EFBBB38-91C0-75FF-4DB2-33BE0EE26D9F}"/>
              </a:ext>
            </a:extLst>
          </p:cNvPr>
          <p:cNvCxnSpPr>
            <a:cxnSpLocks/>
          </p:cNvCxnSpPr>
          <p:nvPr/>
        </p:nvCxnSpPr>
        <p:spPr>
          <a:xfrm flipV="1">
            <a:off x="10217968" y="365125"/>
            <a:ext cx="943844" cy="317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C75D18-F853-A227-FA8C-AC93B195D292}"/>
              </a:ext>
            </a:extLst>
          </p:cNvPr>
          <p:cNvCxnSpPr>
            <a:cxnSpLocks/>
          </p:cNvCxnSpPr>
          <p:nvPr/>
        </p:nvCxnSpPr>
        <p:spPr>
          <a:xfrm flipV="1">
            <a:off x="10217968" y="365125"/>
            <a:ext cx="943844" cy="6431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46534AA-E280-DC94-9EA5-AE6DCEA35534}"/>
              </a:ext>
            </a:extLst>
          </p:cNvPr>
          <p:cNvCxnSpPr>
            <a:cxnSpLocks/>
          </p:cNvCxnSpPr>
          <p:nvPr/>
        </p:nvCxnSpPr>
        <p:spPr>
          <a:xfrm flipV="1">
            <a:off x="10212108" y="365125"/>
            <a:ext cx="949704" cy="1088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69D12C1-1821-0BEB-F60B-3A01FC62CB1C}"/>
              </a:ext>
            </a:extLst>
          </p:cNvPr>
          <p:cNvCxnSpPr/>
          <p:nvPr/>
        </p:nvCxnSpPr>
        <p:spPr>
          <a:xfrm>
            <a:off x="10212108" y="1800518"/>
            <a:ext cx="9497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81E99C-FAF4-D6E2-A4FF-7F88EF5E2155}"/>
              </a:ext>
            </a:extLst>
          </p:cNvPr>
          <p:cNvSpPr txBox="1"/>
          <p:nvPr/>
        </p:nvSpPr>
        <p:spPr>
          <a:xfrm>
            <a:off x="9979762" y="2780836"/>
            <a:ext cx="476412" cy="1754326"/>
          </a:xfrm>
          <a:prstGeom prst="rect">
            <a:avLst/>
          </a:prstGeom>
          <a:noFill/>
        </p:spPr>
        <p:txBody>
          <a:bodyPr wrap="none" rtlCol="0">
            <a:spAutoFit/>
          </a:bodyPr>
          <a:lstStyle/>
          <a:p>
            <a:r>
              <a:rPr lang="en-US" dirty="0"/>
              <a:t>1.0</a:t>
            </a:r>
          </a:p>
          <a:p>
            <a:r>
              <a:rPr lang="en-US" dirty="0"/>
              <a:t>1.1</a:t>
            </a:r>
          </a:p>
          <a:p>
            <a:r>
              <a:rPr lang="en-US" dirty="0"/>
              <a:t>1.2</a:t>
            </a:r>
          </a:p>
          <a:p>
            <a:r>
              <a:rPr lang="en-US" dirty="0"/>
              <a:t>…</a:t>
            </a:r>
          </a:p>
          <a:p>
            <a:r>
              <a:rPr lang="en-US" dirty="0"/>
              <a:t>1.9</a:t>
            </a:r>
          </a:p>
          <a:p>
            <a:r>
              <a:rPr lang="en-US" dirty="0"/>
              <a:t>2.0</a:t>
            </a:r>
          </a:p>
        </p:txBody>
      </p:sp>
      <p:sp>
        <p:nvSpPr>
          <p:cNvPr id="25" name="TextBox 24">
            <a:extLst>
              <a:ext uri="{FF2B5EF4-FFF2-40B4-BE49-F238E27FC236}">
                <a16:creationId xmlns:a16="http://schemas.microsoft.com/office/drawing/2014/main" id="{DFD0F54C-8AAD-4D44-7DF1-65513BF4F425}"/>
              </a:ext>
            </a:extLst>
          </p:cNvPr>
          <p:cNvSpPr txBox="1"/>
          <p:nvPr/>
        </p:nvSpPr>
        <p:spPr>
          <a:xfrm>
            <a:off x="11289765" y="2780836"/>
            <a:ext cx="301686" cy="1754326"/>
          </a:xfrm>
          <a:prstGeom prst="rect">
            <a:avLst/>
          </a:prstGeom>
          <a:noFill/>
        </p:spPr>
        <p:txBody>
          <a:bodyPr wrap="none" rtlCol="0">
            <a:spAutoFit/>
          </a:bodyPr>
          <a:lstStyle/>
          <a:p>
            <a:r>
              <a:rPr lang="en-US" dirty="0"/>
              <a:t>1</a:t>
            </a:r>
          </a:p>
          <a:p>
            <a:endParaRPr lang="en-US" dirty="0"/>
          </a:p>
          <a:p>
            <a:endParaRPr lang="en-US" dirty="0"/>
          </a:p>
          <a:p>
            <a:endParaRPr lang="en-US" dirty="0"/>
          </a:p>
          <a:p>
            <a:endParaRPr lang="en-US" dirty="0"/>
          </a:p>
          <a:p>
            <a:r>
              <a:rPr lang="en-US" dirty="0"/>
              <a:t>2</a:t>
            </a:r>
          </a:p>
        </p:txBody>
      </p:sp>
      <p:cxnSp>
        <p:nvCxnSpPr>
          <p:cNvPr id="26" name="Straight Arrow Connector 25">
            <a:extLst>
              <a:ext uri="{FF2B5EF4-FFF2-40B4-BE49-F238E27FC236}">
                <a16:creationId xmlns:a16="http://schemas.microsoft.com/office/drawing/2014/main" id="{C69D59EC-9E79-32DA-338A-04B0424FFD81}"/>
              </a:ext>
            </a:extLst>
          </p:cNvPr>
          <p:cNvCxnSpPr/>
          <p:nvPr/>
        </p:nvCxnSpPr>
        <p:spPr>
          <a:xfrm>
            <a:off x="10456174" y="2900501"/>
            <a:ext cx="9497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ADE475-CD5C-9889-115E-72C40E62E8F8}"/>
              </a:ext>
            </a:extLst>
          </p:cNvPr>
          <p:cNvCxnSpPr>
            <a:cxnSpLocks/>
          </p:cNvCxnSpPr>
          <p:nvPr/>
        </p:nvCxnSpPr>
        <p:spPr>
          <a:xfrm>
            <a:off x="10456174" y="3217792"/>
            <a:ext cx="897626" cy="1118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70305D-EDE9-D690-31D5-2E3D195717F7}"/>
              </a:ext>
            </a:extLst>
          </p:cNvPr>
          <p:cNvCxnSpPr>
            <a:cxnSpLocks/>
          </p:cNvCxnSpPr>
          <p:nvPr/>
        </p:nvCxnSpPr>
        <p:spPr>
          <a:xfrm>
            <a:off x="10456174" y="3543659"/>
            <a:ext cx="897626" cy="760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114B6E6-3CAE-1EE5-C380-3DEBFD75492F}"/>
              </a:ext>
            </a:extLst>
          </p:cNvPr>
          <p:cNvCxnSpPr>
            <a:cxnSpLocks/>
          </p:cNvCxnSpPr>
          <p:nvPr/>
        </p:nvCxnSpPr>
        <p:spPr>
          <a:xfrm>
            <a:off x="10450314" y="3988622"/>
            <a:ext cx="903486" cy="3155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196CE0F-A7A1-3B54-E49C-9A630874E78E}"/>
              </a:ext>
            </a:extLst>
          </p:cNvPr>
          <p:cNvCxnSpPr/>
          <p:nvPr/>
        </p:nvCxnSpPr>
        <p:spPr>
          <a:xfrm>
            <a:off x="10450314" y="4335894"/>
            <a:ext cx="9497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362314E-6D6A-93A3-BB40-2CD41882DCE0}"/>
              </a:ext>
            </a:extLst>
          </p:cNvPr>
          <p:cNvPicPr>
            <a:picLocks noChangeAspect="1"/>
          </p:cNvPicPr>
          <p:nvPr/>
        </p:nvPicPr>
        <p:blipFill>
          <a:blip r:embed="rId6"/>
          <a:stretch>
            <a:fillRect/>
          </a:stretch>
        </p:blipFill>
        <p:spPr>
          <a:xfrm>
            <a:off x="6101215" y="49471"/>
            <a:ext cx="2583745" cy="1453356"/>
          </a:xfrm>
          <a:prstGeom prst="rect">
            <a:avLst/>
          </a:prstGeom>
        </p:spPr>
      </p:pic>
      <p:sp>
        <p:nvSpPr>
          <p:cNvPr id="15" name="TextBox 14">
            <a:extLst>
              <a:ext uri="{FF2B5EF4-FFF2-40B4-BE49-F238E27FC236}">
                <a16:creationId xmlns:a16="http://schemas.microsoft.com/office/drawing/2014/main" id="{26D6BD22-7C2A-2A21-0E1E-BD303B69C383}"/>
              </a:ext>
            </a:extLst>
          </p:cNvPr>
          <p:cNvSpPr txBox="1"/>
          <p:nvPr/>
        </p:nvSpPr>
        <p:spPr>
          <a:xfrm>
            <a:off x="11469911" y="245460"/>
            <a:ext cx="476412" cy="1754326"/>
          </a:xfrm>
          <a:prstGeom prst="rect">
            <a:avLst/>
          </a:prstGeom>
          <a:noFill/>
        </p:spPr>
        <p:txBody>
          <a:bodyPr wrap="none" rtlCol="0">
            <a:spAutoFit/>
          </a:bodyPr>
          <a:lstStyle/>
          <a:p>
            <a:r>
              <a:rPr lang="en-US" dirty="0"/>
              <a:t>1.0</a:t>
            </a:r>
          </a:p>
          <a:p>
            <a:endParaRPr lang="en-US" dirty="0"/>
          </a:p>
          <a:p>
            <a:endParaRPr lang="en-US" dirty="0"/>
          </a:p>
          <a:p>
            <a:endParaRPr lang="en-US" dirty="0"/>
          </a:p>
          <a:p>
            <a:endParaRPr lang="en-US" dirty="0"/>
          </a:p>
          <a:p>
            <a:r>
              <a:rPr lang="en-US" dirty="0"/>
              <a:t>2.0</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A7F305-3D9F-D887-177F-05A76F7561B4}"/>
                  </a:ext>
                </a:extLst>
              </p:cNvPr>
              <p:cNvSpPr txBox="1"/>
              <p:nvPr/>
            </p:nvSpPr>
            <p:spPr>
              <a:xfrm>
                <a:off x="9807114" y="0"/>
                <a:ext cx="3724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17" name="TextBox 16">
                <a:extLst>
                  <a:ext uri="{FF2B5EF4-FFF2-40B4-BE49-F238E27FC236}">
                    <a16:creationId xmlns:a16="http://schemas.microsoft.com/office/drawing/2014/main" id="{40A7F305-3D9F-D887-177F-05A76F7561B4}"/>
                  </a:ext>
                </a:extLst>
              </p:cNvPr>
              <p:cNvSpPr txBox="1">
                <a:spLocks noRot="1" noChangeAspect="1" noMove="1" noResize="1" noEditPoints="1" noAdjustHandles="1" noChangeArrowheads="1" noChangeShapeType="1" noTextEdit="1"/>
              </p:cNvSpPr>
              <p:nvPr/>
            </p:nvSpPr>
            <p:spPr>
              <a:xfrm>
                <a:off x="9807114" y="0"/>
                <a:ext cx="37243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976019-FD4F-4D61-B606-11138AC05446}"/>
                  </a:ext>
                </a:extLst>
              </p:cNvPr>
              <p:cNvSpPr txBox="1"/>
              <p:nvPr/>
            </p:nvSpPr>
            <p:spPr>
              <a:xfrm flipH="1">
                <a:off x="10986446" y="29116"/>
                <a:ext cx="390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ℤ</m:t>
                      </m:r>
                    </m:oMath>
                  </m:oMathPara>
                </a14:m>
                <a:endParaRPr lang="en-US" dirty="0"/>
              </a:p>
            </p:txBody>
          </p:sp>
        </mc:Choice>
        <mc:Fallback xmlns="">
          <p:sp>
            <p:nvSpPr>
              <p:cNvPr id="31" name="TextBox 30">
                <a:extLst>
                  <a:ext uri="{FF2B5EF4-FFF2-40B4-BE49-F238E27FC236}">
                    <a16:creationId xmlns:a16="http://schemas.microsoft.com/office/drawing/2014/main" id="{DA976019-FD4F-4D61-B606-11138AC05446}"/>
                  </a:ext>
                </a:extLst>
              </p:cNvPr>
              <p:cNvSpPr txBox="1">
                <a:spLocks noRot="1" noChangeAspect="1" noMove="1" noResize="1" noEditPoints="1" noAdjustHandles="1" noChangeArrowheads="1" noChangeShapeType="1" noTextEdit="1"/>
              </p:cNvSpPr>
              <p:nvPr/>
            </p:nvSpPr>
            <p:spPr>
              <a:xfrm flipH="1">
                <a:off x="10986446" y="29116"/>
                <a:ext cx="39041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890B2DB-CC77-8D75-E5D5-ECB934AD13A9}"/>
                  </a:ext>
                </a:extLst>
              </p:cNvPr>
              <p:cNvSpPr txBox="1"/>
              <p:nvPr/>
            </p:nvSpPr>
            <p:spPr>
              <a:xfrm>
                <a:off x="11514168" y="60794"/>
                <a:ext cx="3724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ℝ</m:t>
                      </m:r>
                      <m:r>
                        <a:rPr lang="en-US" sz="18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2" name="TextBox 31">
                <a:extLst>
                  <a:ext uri="{FF2B5EF4-FFF2-40B4-BE49-F238E27FC236}">
                    <a16:creationId xmlns:a16="http://schemas.microsoft.com/office/drawing/2014/main" id="{F890B2DB-CC77-8D75-E5D5-ECB934AD13A9}"/>
                  </a:ext>
                </a:extLst>
              </p:cNvPr>
              <p:cNvSpPr txBox="1">
                <a:spLocks noRot="1" noChangeAspect="1" noMove="1" noResize="1" noEditPoints="1" noAdjustHandles="1" noChangeArrowheads="1" noChangeShapeType="1" noTextEdit="1"/>
              </p:cNvSpPr>
              <p:nvPr/>
            </p:nvSpPr>
            <p:spPr>
              <a:xfrm>
                <a:off x="11514168" y="60794"/>
                <a:ext cx="372438" cy="369332"/>
              </a:xfrm>
              <a:prstGeom prst="rect">
                <a:avLst/>
              </a:prstGeom>
              <a:blipFill>
                <a:blip r:embed="rId9"/>
                <a:stretch>
                  <a:fillRect r="-29032" b="-12903"/>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812829C-AE0E-C252-F0D5-684E502FDD8B}"/>
              </a:ext>
            </a:extLst>
          </p:cNvPr>
          <p:cNvCxnSpPr/>
          <p:nvPr/>
        </p:nvCxnSpPr>
        <p:spPr>
          <a:xfrm>
            <a:off x="10506224" y="2807747"/>
            <a:ext cx="9497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BB00785-7956-093C-3451-26A9FCCC4AAA}"/>
                  </a:ext>
                </a:extLst>
              </p:cNvPr>
              <p:cNvSpPr txBox="1"/>
              <p:nvPr/>
            </p:nvSpPr>
            <p:spPr>
              <a:xfrm>
                <a:off x="10095370" y="2442622"/>
                <a:ext cx="3724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34" name="TextBox 33">
                <a:extLst>
                  <a:ext uri="{FF2B5EF4-FFF2-40B4-BE49-F238E27FC236}">
                    <a16:creationId xmlns:a16="http://schemas.microsoft.com/office/drawing/2014/main" id="{9BB00785-7956-093C-3451-26A9FCCC4AAA}"/>
                  </a:ext>
                </a:extLst>
              </p:cNvPr>
              <p:cNvSpPr txBox="1">
                <a:spLocks noRot="1" noChangeAspect="1" noMove="1" noResize="1" noEditPoints="1" noAdjustHandles="1" noChangeArrowheads="1" noChangeShapeType="1" noTextEdit="1"/>
              </p:cNvSpPr>
              <p:nvPr/>
            </p:nvSpPr>
            <p:spPr>
              <a:xfrm>
                <a:off x="10095370" y="2442622"/>
                <a:ext cx="37243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FDD5B3-543E-0F45-ECCB-131F882C18E9}"/>
                  </a:ext>
                </a:extLst>
              </p:cNvPr>
              <p:cNvSpPr txBox="1"/>
              <p:nvPr/>
            </p:nvSpPr>
            <p:spPr>
              <a:xfrm flipH="1">
                <a:off x="11274702" y="2471738"/>
                <a:ext cx="390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ℤ</m:t>
                      </m:r>
                    </m:oMath>
                  </m:oMathPara>
                </a14:m>
                <a:endParaRPr lang="en-US" dirty="0"/>
              </a:p>
            </p:txBody>
          </p:sp>
        </mc:Choice>
        <mc:Fallback xmlns="">
          <p:sp>
            <p:nvSpPr>
              <p:cNvPr id="35" name="TextBox 34">
                <a:extLst>
                  <a:ext uri="{FF2B5EF4-FFF2-40B4-BE49-F238E27FC236}">
                    <a16:creationId xmlns:a16="http://schemas.microsoft.com/office/drawing/2014/main" id="{30FDD5B3-543E-0F45-ECCB-131F882C18E9}"/>
                  </a:ext>
                </a:extLst>
              </p:cNvPr>
              <p:cNvSpPr txBox="1">
                <a:spLocks noRot="1" noChangeAspect="1" noMove="1" noResize="1" noEditPoints="1" noAdjustHandles="1" noChangeArrowheads="1" noChangeShapeType="1" noTextEdit="1"/>
              </p:cNvSpPr>
              <p:nvPr/>
            </p:nvSpPr>
            <p:spPr>
              <a:xfrm flipH="1">
                <a:off x="11274702" y="2471738"/>
                <a:ext cx="39041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7913AEB-0069-7615-2BC1-D8F1262305BF}"/>
                  </a:ext>
                </a:extLst>
              </p:cNvPr>
              <p:cNvSpPr txBox="1"/>
              <p:nvPr/>
            </p:nvSpPr>
            <p:spPr>
              <a:xfrm>
                <a:off x="11802424" y="2503416"/>
                <a:ext cx="3724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ℝ</m:t>
                      </m:r>
                      <m:r>
                        <a:rPr lang="en-US" sz="18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6" name="TextBox 35">
                <a:extLst>
                  <a:ext uri="{FF2B5EF4-FFF2-40B4-BE49-F238E27FC236}">
                    <a16:creationId xmlns:a16="http://schemas.microsoft.com/office/drawing/2014/main" id="{87913AEB-0069-7615-2BC1-D8F1262305BF}"/>
                  </a:ext>
                </a:extLst>
              </p:cNvPr>
              <p:cNvSpPr txBox="1">
                <a:spLocks noRot="1" noChangeAspect="1" noMove="1" noResize="1" noEditPoints="1" noAdjustHandles="1" noChangeArrowheads="1" noChangeShapeType="1" noTextEdit="1"/>
              </p:cNvSpPr>
              <p:nvPr/>
            </p:nvSpPr>
            <p:spPr>
              <a:xfrm>
                <a:off x="11802424" y="2503416"/>
                <a:ext cx="372438" cy="369332"/>
              </a:xfrm>
              <a:prstGeom prst="rect">
                <a:avLst/>
              </a:prstGeom>
              <a:blipFill>
                <a:blip r:embed="rId12"/>
                <a:stretch>
                  <a:fillRect r="-30000" b="-13333"/>
                </a:stretch>
              </a:blipFill>
            </p:spPr>
            <p:txBody>
              <a:bodyPr/>
              <a:lstStyle/>
              <a:p>
                <a:r>
                  <a:rPr lang="en-US">
                    <a:noFill/>
                  </a:rPr>
                  <a:t> </a:t>
                </a:r>
              </a:p>
            </p:txBody>
          </p:sp>
        </mc:Fallback>
      </mc:AlternateContent>
    </p:spTree>
    <p:extLst>
      <p:ext uri="{BB962C8B-B14F-4D97-AF65-F5344CB8AC3E}">
        <p14:creationId xmlns:p14="http://schemas.microsoft.com/office/powerpoint/2010/main" val="23153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1EF5-6D4E-F034-2487-EA293636DF01}"/>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3BF36471-B36D-3CA9-CAFF-F067E1D26A0E}"/>
              </a:ext>
            </a:extLst>
          </p:cNvPr>
          <p:cNvSpPr>
            <a:spLocks noGrp="1"/>
          </p:cNvSpPr>
          <p:nvPr>
            <p:ph sz="half" idx="1"/>
          </p:nvPr>
        </p:nvSpPr>
        <p:spPr>
          <a:xfrm>
            <a:off x="838200" y="1825625"/>
            <a:ext cx="3439332" cy="4351338"/>
          </a:xfrm>
        </p:spPr>
        <p:txBody>
          <a:bodyPr>
            <a:normAutofit/>
          </a:bodyPr>
          <a:lstStyle/>
          <a:p>
            <a:pPr lvl="1"/>
            <a:r>
              <a:rPr lang="en-US" dirty="0"/>
              <a:t>Arity: Taking objects (parameters, arguments)</a:t>
            </a:r>
          </a:p>
          <a:p>
            <a:pPr lvl="2"/>
            <a:r>
              <a:rPr lang="en-US" dirty="0"/>
              <a:t>Unary</a:t>
            </a:r>
          </a:p>
          <a:p>
            <a:pPr lvl="2"/>
            <a:r>
              <a:rPr lang="en-US" dirty="0"/>
              <a:t>Binary</a:t>
            </a:r>
          </a:p>
          <a:p>
            <a:pPr lvl="1"/>
            <a:r>
              <a:rPr lang="en-US" dirty="0"/>
              <a:t>Also know as preimage, or plan, or dream</a:t>
            </a:r>
          </a:p>
          <a:p>
            <a:pPr lvl="1"/>
            <a:endParaRPr lang="en-US" dirty="0"/>
          </a:p>
          <a:p>
            <a:pPr lvl="2"/>
            <a:endParaRPr lang="en-US" dirty="0"/>
          </a:p>
          <a:p>
            <a:pPr lvl="1"/>
            <a:endParaRPr lang="en-US" dirty="0"/>
          </a:p>
          <a:p>
            <a:pPr lvl="1"/>
            <a:endParaRPr lang="en-US" dirty="0"/>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63BE262-ED7B-FA9A-997F-3584F23FD5EB}"/>
                  </a:ext>
                </a:extLst>
              </p:cNvPr>
              <p:cNvSpPr>
                <a:spLocks noGrp="1"/>
              </p:cNvSpPr>
              <p:nvPr>
                <p:ph sz="half" idx="2"/>
              </p:nvPr>
            </p:nvSpPr>
            <p:spPr>
              <a:xfrm>
                <a:off x="7904136" y="1825625"/>
                <a:ext cx="3449664" cy="4351338"/>
              </a:xfrm>
            </p:spPr>
            <p:txBody>
              <a:bodyPr>
                <a:normAutofit/>
              </a:bodyPr>
              <a:lstStyle/>
              <a:p>
                <a:r>
                  <a:rPr lang="en-US" dirty="0"/>
                  <a:t>Output</a:t>
                </a:r>
              </a:p>
              <a:p>
                <a:pPr lvl="1"/>
                <a:r>
                  <a:rPr lang="en-US" dirty="0"/>
                  <a:t>Codomain vs Range</a:t>
                </a:r>
              </a:p>
              <a:p>
                <a:pPr lvl="1"/>
                <a:r>
                  <a:rPr lang="en-US" dirty="0"/>
                  <a:t>Range </a:t>
                </a:r>
                <a14:m>
                  <m:oMath xmlns:m="http://schemas.openxmlformats.org/officeDocument/2006/math">
                    <m:r>
                      <a:rPr lang="ar-AE" sz="2400" i="1" smtClean="0">
                        <a:solidFill>
                          <a:schemeClr val="tx1"/>
                        </a:solidFill>
                        <a:latin typeface="Cambria Math" panose="02040503050406030204" pitchFamily="18" charset="0"/>
                      </a:rPr>
                      <m:t>∈</m:t>
                    </m:r>
                  </m:oMath>
                </a14:m>
                <a:r>
                  <a:rPr lang="en-US" dirty="0"/>
                  <a:t> Codomain</a:t>
                </a:r>
              </a:p>
              <a:p>
                <a:pPr lvl="2"/>
                <a:r>
                  <a:rPr lang="en-US" dirty="0"/>
                  <a:t>Those members of the codomain that are actually used </a:t>
                </a:r>
              </a:p>
              <a:p>
                <a:pPr lvl="2"/>
                <a:r>
                  <a:rPr lang="en-US" dirty="0"/>
                  <a:t>Addition range</a:t>
                </a:r>
              </a:p>
              <a:p>
                <a:pPr lvl="2"/>
                <a:r>
                  <a:rPr lang="en-US" dirty="0"/>
                  <a:t>Multiplication range</a:t>
                </a:r>
              </a:p>
              <a:p>
                <a:pPr lvl="2"/>
                <a:r>
                  <a:rPr lang="en-US" dirty="0"/>
                  <a:t>Floor Ceiling</a:t>
                </a:r>
              </a:p>
              <a:p>
                <a:pPr lvl="2"/>
                <a:r>
                  <a:rPr lang="en-US" dirty="0"/>
                  <a:t>Power range</a:t>
                </a:r>
              </a:p>
              <a:p>
                <a:pPr lvl="1"/>
                <a:r>
                  <a:rPr lang="en-US" dirty="0"/>
                  <a:t>Also known as image</a:t>
                </a:r>
              </a:p>
              <a:p>
                <a:pPr lvl="1"/>
                <a:endParaRPr lang="en-US" dirty="0"/>
              </a:p>
              <a:p>
                <a:endParaRPr lang="en-US" dirty="0"/>
              </a:p>
            </p:txBody>
          </p:sp>
        </mc:Choice>
        <mc:Fallback xmlns="">
          <p:sp>
            <p:nvSpPr>
              <p:cNvPr id="4" name="Content Placeholder 3">
                <a:extLst>
                  <a:ext uri="{FF2B5EF4-FFF2-40B4-BE49-F238E27FC236}">
                    <a16:creationId xmlns:a16="http://schemas.microsoft.com/office/drawing/2014/main" id="{B63BE262-ED7B-FA9A-997F-3584F23FD5EB}"/>
                  </a:ext>
                </a:extLst>
              </p:cNvPr>
              <p:cNvSpPr>
                <a:spLocks noGrp="1" noRot="1" noChangeAspect="1" noMove="1" noResize="1" noEditPoints="1" noAdjustHandles="1" noChangeArrowheads="1" noChangeShapeType="1" noTextEdit="1"/>
              </p:cNvSpPr>
              <p:nvPr>
                <p:ph sz="half" idx="2"/>
              </p:nvPr>
            </p:nvSpPr>
            <p:spPr>
              <a:xfrm>
                <a:off x="7904136" y="1825625"/>
                <a:ext cx="3449664" cy="4351338"/>
              </a:xfrm>
              <a:blipFill>
                <a:blip r:embed="rId2"/>
                <a:stretch>
                  <a:fillRect l="-3297" t="-2326" r="-366" b="-291"/>
                </a:stretch>
              </a:blipFill>
            </p:spPr>
            <p:txBody>
              <a:bodyPr/>
              <a:lstStyle/>
              <a:p>
                <a:r>
                  <a:rPr lang="en-US">
                    <a:noFill/>
                  </a:rPr>
                  <a:t> </a:t>
                </a:r>
              </a:p>
            </p:txBody>
          </p:sp>
        </mc:Fallback>
      </mc:AlternateContent>
      <p:sp>
        <p:nvSpPr>
          <p:cNvPr id="5" name="Content Placeholder 3">
            <a:extLst>
              <a:ext uri="{FF2B5EF4-FFF2-40B4-BE49-F238E27FC236}">
                <a16:creationId xmlns:a16="http://schemas.microsoft.com/office/drawing/2014/main" id="{B866733D-30C1-79BF-BC5E-B4EA2E3A9CA7}"/>
              </a:ext>
            </a:extLst>
          </p:cNvPr>
          <p:cNvSpPr txBox="1">
            <a:spLocks/>
          </p:cNvSpPr>
          <p:nvPr/>
        </p:nvSpPr>
        <p:spPr>
          <a:xfrm>
            <a:off x="4464804" y="1825625"/>
            <a:ext cx="343933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Order Matters</a:t>
            </a:r>
          </a:p>
          <a:p>
            <a:pPr lvl="1"/>
            <a:r>
              <a:rPr lang="en-US" dirty="0"/>
              <a:t>Prefix, Postfix, Infix</a:t>
            </a:r>
          </a:p>
          <a:p>
            <a:pPr lvl="1"/>
            <a:r>
              <a:rPr lang="en-US" dirty="0"/>
              <a:t>Infix: Normal Math</a:t>
            </a:r>
          </a:p>
          <a:p>
            <a:pPr lvl="2"/>
            <a:r>
              <a:rPr lang="en-US" dirty="0"/>
              <a:t>2 plus 2</a:t>
            </a:r>
          </a:p>
          <a:p>
            <a:pPr lvl="1"/>
            <a:r>
              <a:rPr lang="en-US" dirty="0"/>
              <a:t>Prefix:</a:t>
            </a:r>
          </a:p>
          <a:p>
            <a:pPr lvl="2"/>
            <a:r>
              <a:rPr lang="en-US" dirty="0"/>
              <a:t>Add 2 to 2</a:t>
            </a:r>
          </a:p>
          <a:p>
            <a:pPr lvl="1"/>
            <a:r>
              <a:rPr lang="en-US" dirty="0"/>
              <a:t>Postfix:</a:t>
            </a:r>
          </a:p>
          <a:p>
            <a:pPr lvl="2"/>
            <a:r>
              <a:rPr lang="en-US" dirty="0"/>
              <a:t>2 &amp; 2 added together</a:t>
            </a:r>
          </a:p>
          <a:p>
            <a:r>
              <a:rPr lang="en-US" dirty="0"/>
              <a:t>Mapping</a:t>
            </a:r>
          </a:p>
          <a:p>
            <a:pPr lvl="1"/>
            <a:r>
              <a:rPr lang="en-US" dirty="0"/>
              <a:t>Onto, one-to-one</a:t>
            </a:r>
          </a:p>
          <a:p>
            <a:pPr lvl="1"/>
            <a:r>
              <a:rPr lang="en-US" dirty="0"/>
              <a:t>Map, reduce, filter</a:t>
            </a:r>
          </a:p>
          <a:p>
            <a:endParaRPr lang="en-US" dirty="0"/>
          </a:p>
          <a:p>
            <a:endParaRPr lang="en-US" dirty="0"/>
          </a:p>
        </p:txBody>
      </p:sp>
      <p:sp>
        <p:nvSpPr>
          <p:cNvPr id="7" name="TextBox 6">
            <a:extLst>
              <a:ext uri="{FF2B5EF4-FFF2-40B4-BE49-F238E27FC236}">
                <a16:creationId xmlns:a16="http://schemas.microsoft.com/office/drawing/2014/main" id="{DAFF6DAC-0414-409D-DE8F-D7964EEA0977}"/>
              </a:ext>
            </a:extLst>
          </p:cNvPr>
          <p:cNvSpPr txBox="1"/>
          <p:nvPr/>
        </p:nvSpPr>
        <p:spPr>
          <a:xfrm>
            <a:off x="838200" y="1179294"/>
            <a:ext cx="6096000" cy="646331"/>
          </a:xfrm>
          <a:prstGeom prst="rect">
            <a:avLst/>
          </a:prstGeom>
          <a:noFill/>
        </p:spPr>
        <p:txBody>
          <a:bodyPr wrap="square">
            <a:spAutoFit/>
          </a:bodyPr>
          <a:lstStyle/>
          <a:p>
            <a:r>
              <a:rPr lang="en-US" dirty="0"/>
              <a:t>Simplest form: An object that takes objects and gives other objects</a:t>
            </a:r>
          </a:p>
        </p:txBody>
      </p:sp>
    </p:spTree>
    <p:extLst>
      <p:ext uri="{BB962C8B-B14F-4D97-AF65-F5344CB8AC3E}">
        <p14:creationId xmlns:p14="http://schemas.microsoft.com/office/powerpoint/2010/main" val="45341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818A7-B36A-454E-65AD-4D047F2425D0}"/>
              </a:ext>
            </a:extLst>
          </p:cNvPr>
          <p:cNvSpPr/>
          <p:nvPr/>
        </p:nvSpPr>
        <p:spPr>
          <a:xfrm>
            <a:off x="2604858" y="1992342"/>
            <a:ext cx="64045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7" name="Rectangle 6">
            <a:extLst>
              <a:ext uri="{FF2B5EF4-FFF2-40B4-BE49-F238E27FC236}">
                <a16:creationId xmlns:a16="http://schemas.microsoft.com/office/drawing/2014/main" id="{ABC7709D-F83F-9B11-49BE-1F144E641CDF}"/>
              </a:ext>
            </a:extLst>
          </p:cNvPr>
          <p:cNvSpPr/>
          <p:nvPr/>
        </p:nvSpPr>
        <p:spPr>
          <a:xfrm>
            <a:off x="43513" y="1995191"/>
            <a:ext cx="2528792"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8" name="Rectangle 7">
            <a:extLst>
              <a:ext uri="{FF2B5EF4-FFF2-40B4-BE49-F238E27FC236}">
                <a16:creationId xmlns:a16="http://schemas.microsoft.com/office/drawing/2014/main" id="{822DBACF-BEAD-6888-4934-3C00BD702CF5}"/>
              </a:ext>
            </a:extLst>
          </p:cNvPr>
          <p:cNvSpPr/>
          <p:nvPr/>
        </p:nvSpPr>
        <p:spPr>
          <a:xfrm>
            <a:off x="9060039" y="1987700"/>
            <a:ext cx="310465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Rectangle 2">
            <a:extLst>
              <a:ext uri="{FF2B5EF4-FFF2-40B4-BE49-F238E27FC236}">
                <a16:creationId xmlns:a16="http://schemas.microsoft.com/office/drawing/2014/main" id="{10D11129-82CA-4E8B-D617-6FB19F24B9FE}"/>
              </a:ext>
            </a:extLst>
          </p:cNvPr>
          <p:cNvSpPr/>
          <p:nvPr/>
        </p:nvSpPr>
        <p:spPr>
          <a:xfrm>
            <a:off x="2907792" y="2345965"/>
            <a:ext cx="5913649" cy="2245374"/>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lang="en-US" dirty="0"/>
              <a:t>main</a:t>
            </a:r>
          </a:p>
        </p:txBody>
      </p:sp>
      <p:sp>
        <p:nvSpPr>
          <p:cNvPr id="2" name="Striped Right Arrow 1">
            <a:extLst>
              <a:ext uri="{FF2B5EF4-FFF2-40B4-BE49-F238E27FC236}">
                <a16:creationId xmlns:a16="http://schemas.microsoft.com/office/drawing/2014/main" id="{1146FDA9-A96A-6788-6E98-40520488B817}"/>
              </a:ext>
            </a:extLst>
          </p:cNvPr>
          <p:cNvSpPr/>
          <p:nvPr/>
        </p:nvSpPr>
        <p:spPr>
          <a:xfrm>
            <a:off x="3233038" y="841818"/>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iped Right Arrow 8">
            <a:extLst>
              <a:ext uri="{FF2B5EF4-FFF2-40B4-BE49-F238E27FC236}">
                <a16:creationId xmlns:a16="http://schemas.microsoft.com/office/drawing/2014/main" id="{AAB3E9E3-813F-DC54-AFD1-C1C26D2B2610}"/>
              </a:ext>
            </a:extLst>
          </p:cNvPr>
          <p:cNvSpPr/>
          <p:nvPr/>
        </p:nvSpPr>
        <p:spPr>
          <a:xfrm>
            <a:off x="7569853" y="830637"/>
            <a:ext cx="624249" cy="2787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D4EA52-4883-4564-EAB4-54ACFA627F2A}"/>
              </a:ext>
            </a:extLst>
          </p:cNvPr>
          <p:cNvSpPr txBox="1"/>
          <p:nvPr/>
        </p:nvSpPr>
        <p:spPr>
          <a:xfrm>
            <a:off x="847255" y="796524"/>
            <a:ext cx="2003625" cy="369332"/>
          </a:xfrm>
          <a:prstGeom prst="rect">
            <a:avLst/>
          </a:prstGeom>
          <a:noFill/>
        </p:spPr>
        <p:txBody>
          <a:bodyPr wrap="none" rtlCol="0">
            <a:spAutoFit/>
          </a:bodyPr>
          <a:lstStyle/>
          <a:p>
            <a:r>
              <a:rPr lang="en-US" dirty="0"/>
              <a:t>Problem Statement</a:t>
            </a:r>
          </a:p>
        </p:txBody>
      </p:sp>
      <p:sp>
        <p:nvSpPr>
          <p:cNvPr id="10" name="TextBox 9">
            <a:extLst>
              <a:ext uri="{FF2B5EF4-FFF2-40B4-BE49-F238E27FC236}">
                <a16:creationId xmlns:a16="http://schemas.microsoft.com/office/drawing/2014/main" id="{A31CB847-BA97-462D-621F-F95A70EEF0A1}"/>
              </a:ext>
            </a:extLst>
          </p:cNvPr>
          <p:cNvSpPr txBox="1"/>
          <p:nvPr/>
        </p:nvSpPr>
        <p:spPr>
          <a:xfrm>
            <a:off x="4429280" y="806652"/>
            <a:ext cx="1942648" cy="646331"/>
          </a:xfrm>
          <a:prstGeom prst="rect">
            <a:avLst/>
          </a:prstGeom>
          <a:noFill/>
        </p:spPr>
        <p:txBody>
          <a:bodyPr wrap="none" rtlCol="0">
            <a:spAutoFit/>
          </a:bodyPr>
          <a:lstStyle/>
          <a:p>
            <a:r>
              <a:rPr lang="en-US" dirty="0"/>
              <a:t>Instruction Givens</a:t>
            </a:r>
          </a:p>
          <a:p>
            <a:r>
              <a:rPr lang="en-US" dirty="0"/>
              <a:t>Processing needed</a:t>
            </a:r>
          </a:p>
        </p:txBody>
      </p:sp>
      <p:sp>
        <p:nvSpPr>
          <p:cNvPr id="11" name="TextBox 10">
            <a:extLst>
              <a:ext uri="{FF2B5EF4-FFF2-40B4-BE49-F238E27FC236}">
                <a16:creationId xmlns:a16="http://schemas.microsoft.com/office/drawing/2014/main" id="{58E013FF-6C80-8E0A-7FB2-3736B872E5EC}"/>
              </a:ext>
            </a:extLst>
          </p:cNvPr>
          <p:cNvSpPr txBox="1"/>
          <p:nvPr/>
        </p:nvSpPr>
        <p:spPr>
          <a:xfrm>
            <a:off x="8516480" y="669010"/>
            <a:ext cx="1767535" cy="369332"/>
          </a:xfrm>
          <a:prstGeom prst="rect">
            <a:avLst/>
          </a:prstGeom>
          <a:noFill/>
        </p:spPr>
        <p:txBody>
          <a:bodyPr wrap="none" rtlCol="0">
            <a:spAutoFit/>
          </a:bodyPr>
          <a:lstStyle/>
          <a:p>
            <a:r>
              <a:rPr lang="en-US" dirty="0"/>
              <a:t>Expected Output</a:t>
            </a:r>
          </a:p>
        </p:txBody>
      </p:sp>
      <p:sp>
        <p:nvSpPr>
          <p:cNvPr id="12" name="TextBox 11">
            <a:extLst>
              <a:ext uri="{FF2B5EF4-FFF2-40B4-BE49-F238E27FC236}">
                <a16:creationId xmlns:a16="http://schemas.microsoft.com/office/drawing/2014/main" id="{5D265FA3-11AC-3DD0-EC5C-CC28D17D5FF1}"/>
              </a:ext>
            </a:extLst>
          </p:cNvPr>
          <p:cNvSpPr txBox="1"/>
          <p:nvPr/>
        </p:nvSpPr>
        <p:spPr>
          <a:xfrm>
            <a:off x="418011" y="2659867"/>
            <a:ext cx="1298304" cy="1200329"/>
          </a:xfrm>
          <a:prstGeom prst="rect">
            <a:avLst/>
          </a:prstGeom>
          <a:noFill/>
        </p:spPr>
        <p:txBody>
          <a:bodyPr wrap="none" rtlCol="0">
            <a:spAutoFit/>
          </a:bodyPr>
          <a:lstStyle/>
          <a:p>
            <a:r>
              <a:rPr lang="en-US" dirty="0" err="1"/>
              <a:t>getInteger</a:t>
            </a:r>
            <a:endParaRPr lang="en-US" dirty="0"/>
          </a:p>
          <a:p>
            <a:r>
              <a:rPr lang="en-US" dirty="0" err="1"/>
              <a:t>getFloat</a:t>
            </a:r>
            <a:endParaRPr lang="en-US" dirty="0"/>
          </a:p>
          <a:p>
            <a:r>
              <a:rPr lang="en-US" dirty="0" err="1"/>
              <a:t>getString</a:t>
            </a:r>
            <a:endParaRPr lang="en-US" dirty="0"/>
          </a:p>
          <a:p>
            <a:r>
              <a:rPr lang="en-US" dirty="0" err="1"/>
              <a:t>getFromFile</a:t>
            </a:r>
            <a:endParaRPr lang="en-US" dirty="0"/>
          </a:p>
        </p:txBody>
      </p:sp>
      <p:grpSp>
        <p:nvGrpSpPr>
          <p:cNvPr id="5" name="Group 4">
            <a:extLst>
              <a:ext uri="{FF2B5EF4-FFF2-40B4-BE49-F238E27FC236}">
                <a16:creationId xmlns:a16="http://schemas.microsoft.com/office/drawing/2014/main" id="{802B9D23-E2BC-F978-BE5A-A4DDE846963D}"/>
              </a:ext>
            </a:extLst>
          </p:cNvPr>
          <p:cNvGrpSpPr/>
          <p:nvPr/>
        </p:nvGrpSpPr>
        <p:grpSpPr>
          <a:xfrm>
            <a:off x="3449893" y="2679488"/>
            <a:ext cx="2133600" cy="4141940"/>
            <a:chOff x="6096000" y="1219200"/>
            <a:chExt cx="2133600" cy="4141940"/>
          </a:xfrm>
        </p:grpSpPr>
        <p:sp>
          <p:nvSpPr>
            <p:cNvPr id="13" name="Rounded Rectangle 12">
              <a:extLst>
                <a:ext uri="{FF2B5EF4-FFF2-40B4-BE49-F238E27FC236}">
                  <a16:creationId xmlns:a16="http://schemas.microsoft.com/office/drawing/2014/main" id="{55D8EE0B-2DD0-2C07-F2D6-ACE8B9D8E382}"/>
                </a:ext>
              </a:extLst>
            </p:cNvPr>
            <p:cNvSpPr/>
            <p:nvPr/>
          </p:nvSpPr>
          <p:spPr>
            <a:xfrm>
              <a:off x="61722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FCA33E0-A4FB-B057-34C8-6A9013D33700}"/>
                </a:ext>
              </a:extLst>
            </p:cNvPr>
            <p:cNvSpPr txBox="1"/>
            <p:nvPr/>
          </p:nvSpPr>
          <p:spPr>
            <a:xfrm>
              <a:off x="60960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Processing</a:t>
              </a:r>
            </a:p>
          </p:txBody>
        </p:sp>
        <p:sp>
          <p:nvSpPr>
            <p:cNvPr id="15" name="Text Box 4">
              <a:extLst>
                <a:ext uri="{FF2B5EF4-FFF2-40B4-BE49-F238E27FC236}">
                  <a16:creationId xmlns:a16="http://schemas.microsoft.com/office/drawing/2014/main" id="{25CE74D5-0C37-6575-C8DC-427D280207F7}"/>
                </a:ext>
              </a:extLst>
            </p:cNvPr>
            <p:cNvSpPr txBox="1">
              <a:spLocks noChangeArrowheads="1"/>
            </p:cNvSpPr>
            <p:nvPr/>
          </p:nvSpPr>
          <p:spPr bwMode="auto">
            <a:xfrm>
              <a:off x="6248400" y="1752600"/>
              <a:ext cx="1828800" cy="73866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Filter</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Map</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Reduce </a:t>
              </a:r>
            </a:p>
          </p:txBody>
        </p:sp>
        <p:grpSp>
          <p:nvGrpSpPr>
            <p:cNvPr id="16" name="Group 15">
              <a:extLst>
                <a:ext uri="{FF2B5EF4-FFF2-40B4-BE49-F238E27FC236}">
                  <a16:creationId xmlns:a16="http://schemas.microsoft.com/office/drawing/2014/main" id="{E3A395AB-81C2-8F66-4769-0651A3E69C42}"/>
                </a:ext>
              </a:extLst>
            </p:cNvPr>
            <p:cNvGrpSpPr/>
            <p:nvPr/>
          </p:nvGrpSpPr>
          <p:grpSpPr>
            <a:xfrm>
              <a:off x="6705600" y="2743200"/>
              <a:ext cx="957550" cy="2361406"/>
              <a:chOff x="762000" y="2743994"/>
              <a:chExt cx="957550" cy="2361406"/>
            </a:xfrm>
          </p:grpSpPr>
          <p:sp>
            <p:nvSpPr>
              <p:cNvPr id="17" name="Flowchart: Magnetic Disk 38">
                <a:extLst>
                  <a:ext uri="{FF2B5EF4-FFF2-40B4-BE49-F238E27FC236}">
                    <a16:creationId xmlns:a16="http://schemas.microsoft.com/office/drawing/2014/main" id="{566E2E59-3C56-9876-293B-CB41994CBDB2}"/>
                  </a:ext>
                </a:extLst>
              </p:cNvPr>
              <p:cNvSpPr/>
              <p:nvPr/>
            </p:nvSpPr>
            <p:spPr>
              <a:xfrm>
                <a:off x="1033749" y="41037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DA0ED5A6-8DD0-B686-E31D-348D502B3CD9}"/>
                  </a:ext>
                </a:extLst>
              </p:cNvPr>
              <p:cNvSpPr/>
              <p:nvPr/>
            </p:nvSpPr>
            <p:spPr>
              <a:xfrm>
                <a:off x="762000" y="3570383"/>
                <a:ext cx="957550" cy="762000"/>
              </a:xfrm>
              <a:prstGeom prst="cub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40">
                <a:extLst>
                  <a:ext uri="{FF2B5EF4-FFF2-40B4-BE49-F238E27FC236}">
                    <a16:creationId xmlns:a16="http://schemas.microsoft.com/office/drawing/2014/main" id="{E6B91B0E-93C9-39D9-7E87-A01686022DA9}"/>
                  </a:ext>
                </a:extLst>
              </p:cNvPr>
              <p:cNvSpPr/>
              <p:nvPr/>
            </p:nvSpPr>
            <p:spPr>
              <a:xfrm>
                <a:off x="1033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8C1701-FDC7-B796-0F44-9061DEAA67F3}"/>
                  </a:ext>
                </a:extLst>
              </p:cNvPr>
              <p:cNvSpPr/>
              <p:nvPr/>
            </p:nvSpPr>
            <p:spPr>
              <a:xfrm>
                <a:off x="1033749" y="3189383"/>
                <a:ext cx="381000" cy="174434"/>
              </a:xfrm>
              <a:prstGeom prst="ellipse">
                <a:avLst/>
              </a:prstGeom>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985F5957-FCF8-55C1-7644-16FE1CA18145}"/>
                  </a:ext>
                </a:extLst>
              </p:cNvPr>
              <p:cNvCxnSpPr/>
              <p:nvPr/>
            </p:nvCxnSpPr>
            <p:spPr>
              <a:xfrm rot="5400000">
                <a:off x="1028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2E8AA5-F1EA-998A-5F48-1D126CB04F09}"/>
                  </a:ext>
                </a:extLst>
              </p:cNvPr>
              <p:cNvCxnSpPr/>
              <p:nvPr/>
            </p:nvCxnSpPr>
            <p:spPr>
              <a:xfrm rot="5400000">
                <a:off x="1029494" y="4914106"/>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4AE77F90-5D79-7AAF-7046-D5BB0905DA49}"/>
              </a:ext>
            </a:extLst>
          </p:cNvPr>
          <p:cNvGrpSpPr/>
          <p:nvPr/>
        </p:nvGrpSpPr>
        <p:grpSpPr>
          <a:xfrm>
            <a:off x="5765527" y="2674629"/>
            <a:ext cx="2133600" cy="4141940"/>
            <a:chOff x="8305800" y="1219200"/>
            <a:chExt cx="2133600" cy="4141940"/>
          </a:xfrm>
        </p:grpSpPr>
        <p:sp>
          <p:nvSpPr>
            <p:cNvPr id="37" name="Rounded Rectangle 36">
              <a:extLst>
                <a:ext uri="{FF2B5EF4-FFF2-40B4-BE49-F238E27FC236}">
                  <a16:creationId xmlns:a16="http://schemas.microsoft.com/office/drawing/2014/main" id="{6E69A294-8B25-0A5D-76F1-6859E624EE31}"/>
                </a:ext>
              </a:extLst>
            </p:cNvPr>
            <p:cNvSpPr/>
            <p:nvPr/>
          </p:nvSpPr>
          <p:spPr>
            <a:xfrm>
              <a:off x="83820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61C7991-1F12-8FEB-754F-338095E1EE9F}"/>
                </a:ext>
              </a:extLst>
            </p:cNvPr>
            <p:cNvSpPr txBox="1"/>
            <p:nvPr/>
          </p:nvSpPr>
          <p:spPr>
            <a:xfrm>
              <a:off x="83058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Update</a:t>
              </a:r>
            </a:p>
          </p:txBody>
        </p:sp>
        <p:sp>
          <p:nvSpPr>
            <p:cNvPr id="53" name="Text Box 4">
              <a:extLst>
                <a:ext uri="{FF2B5EF4-FFF2-40B4-BE49-F238E27FC236}">
                  <a16:creationId xmlns:a16="http://schemas.microsoft.com/office/drawing/2014/main" id="{66D96428-F1AB-965C-EC11-19BD477B22BB}"/>
                </a:ext>
              </a:extLst>
            </p:cNvPr>
            <p:cNvSpPr txBox="1">
              <a:spLocks noChangeArrowheads="1"/>
            </p:cNvSpPr>
            <p:nvPr/>
          </p:nvSpPr>
          <p:spPr bwMode="auto">
            <a:xfrm>
              <a:off x="8458200" y="1752600"/>
              <a:ext cx="1828800" cy="30777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Data Structures</a:t>
              </a:r>
            </a:p>
          </p:txBody>
        </p:sp>
        <p:sp>
          <p:nvSpPr>
            <p:cNvPr id="54" name="Flowchart: Magnetic Disk 45">
              <a:extLst>
                <a:ext uri="{FF2B5EF4-FFF2-40B4-BE49-F238E27FC236}">
                  <a16:creationId xmlns:a16="http://schemas.microsoft.com/office/drawing/2014/main" id="{D3AC9DDA-05AA-7E2C-897D-F0DAAA6DE46C}"/>
                </a:ext>
              </a:extLst>
            </p:cNvPr>
            <p:cNvSpPr/>
            <p:nvPr/>
          </p:nvSpPr>
          <p:spPr>
            <a:xfrm>
              <a:off x="9187149" y="40267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a:extLst>
                <a:ext uri="{FF2B5EF4-FFF2-40B4-BE49-F238E27FC236}">
                  <a16:creationId xmlns:a16="http://schemas.microsoft.com/office/drawing/2014/main" id="{08383E39-642F-E91C-4A0E-16AB90C8E78D}"/>
                </a:ext>
              </a:extLst>
            </p:cNvPr>
            <p:cNvSpPr/>
            <p:nvPr/>
          </p:nvSpPr>
          <p:spPr>
            <a:xfrm>
              <a:off x="8915400" y="3493389"/>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47">
              <a:extLst>
                <a:ext uri="{FF2B5EF4-FFF2-40B4-BE49-F238E27FC236}">
                  <a16:creationId xmlns:a16="http://schemas.microsoft.com/office/drawing/2014/main" id="{1BBBFB72-30AA-4979-B28F-A26366855368}"/>
                </a:ext>
              </a:extLst>
            </p:cNvPr>
            <p:cNvSpPr/>
            <p:nvPr/>
          </p:nvSpPr>
          <p:spPr>
            <a:xfrm>
              <a:off x="9187149" y="3112389"/>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A4FCEBC-D445-625C-C9E4-0EB554584042}"/>
                </a:ext>
              </a:extLst>
            </p:cNvPr>
            <p:cNvSpPr/>
            <p:nvPr/>
          </p:nvSpPr>
          <p:spPr>
            <a:xfrm>
              <a:off x="9187149" y="3112389"/>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BD87245-C5CA-814F-854E-CE7D28A90FCD}"/>
                </a:ext>
              </a:extLst>
            </p:cNvPr>
            <p:cNvCxnSpPr/>
            <p:nvPr/>
          </p:nvCxnSpPr>
          <p:spPr>
            <a:xfrm rot="5400000">
              <a:off x="8153797" y="3885803"/>
              <a:ext cx="2438400" cy="794"/>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745AB463-5634-6628-7FFC-465981BFC9DD}"/>
              </a:ext>
            </a:extLst>
          </p:cNvPr>
          <p:cNvGrpSpPr/>
          <p:nvPr/>
        </p:nvGrpSpPr>
        <p:grpSpPr>
          <a:xfrm>
            <a:off x="9545576" y="2659867"/>
            <a:ext cx="2133600" cy="4141940"/>
            <a:chOff x="1752600" y="1219200"/>
            <a:chExt cx="2133600" cy="4141940"/>
          </a:xfrm>
        </p:grpSpPr>
        <p:sp>
          <p:nvSpPr>
            <p:cNvPr id="63" name="Rounded Rectangle 62">
              <a:extLst>
                <a:ext uri="{FF2B5EF4-FFF2-40B4-BE49-F238E27FC236}">
                  <a16:creationId xmlns:a16="http://schemas.microsoft.com/office/drawing/2014/main" id="{93C3A72C-88E1-DC59-489E-B3F74CBDC2F2}"/>
                </a:ext>
              </a:extLst>
            </p:cNvPr>
            <p:cNvSpPr/>
            <p:nvPr/>
          </p:nvSpPr>
          <p:spPr>
            <a:xfrm>
              <a:off x="1752600" y="1219200"/>
              <a:ext cx="2057400" cy="41419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64" name="Cube 63">
              <a:extLst>
                <a:ext uri="{FF2B5EF4-FFF2-40B4-BE49-F238E27FC236}">
                  <a16:creationId xmlns:a16="http://schemas.microsoft.com/office/drawing/2014/main" id="{473947CF-7A85-7D4F-E358-0C2E790DFAEE}"/>
                </a:ext>
              </a:extLst>
            </p:cNvPr>
            <p:cNvSpPr/>
            <p:nvPr/>
          </p:nvSpPr>
          <p:spPr>
            <a:xfrm>
              <a:off x="2286000" y="3570383"/>
              <a:ext cx="957550" cy="762000"/>
            </a:xfrm>
            <a:prstGeom prst="cub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Magnetic Disk 3">
              <a:extLst>
                <a:ext uri="{FF2B5EF4-FFF2-40B4-BE49-F238E27FC236}">
                  <a16:creationId xmlns:a16="http://schemas.microsoft.com/office/drawing/2014/main" id="{1D82CB16-A01E-43ED-AEE6-5C7A08ABA9E7}"/>
                </a:ext>
              </a:extLst>
            </p:cNvPr>
            <p:cNvSpPr/>
            <p:nvPr/>
          </p:nvSpPr>
          <p:spPr>
            <a:xfrm>
              <a:off x="2557749" y="3189383"/>
              <a:ext cx="381000" cy="533400"/>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C37A5A-A057-A904-148A-0E8C42E2A344}"/>
                </a:ext>
              </a:extLst>
            </p:cNvPr>
            <p:cNvSpPr/>
            <p:nvPr/>
          </p:nvSpPr>
          <p:spPr>
            <a:xfrm>
              <a:off x="2557749" y="3189383"/>
              <a:ext cx="381000" cy="174434"/>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02E94824-1FB5-3298-A137-26597F7AC543}"/>
                </a:ext>
              </a:extLst>
            </p:cNvPr>
            <p:cNvCxnSpPr/>
            <p:nvPr/>
          </p:nvCxnSpPr>
          <p:spPr>
            <a:xfrm rot="5400000">
              <a:off x="2552700" y="2933700"/>
              <a:ext cx="381000" cy="1588"/>
            </a:xfrm>
            <a:prstGeom prst="straightConnector1">
              <a:avLst/>
            </a:prstGeom>
            <a:ln w="57150">
              <a:solidFill>
                <a:schemeClr val="bg2"/>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0CC3127-C3B9-6B2A-8F95-8CBFAE296078}"/>
                </a:ext>
              </a:extLst>
            </p:cNvPr>
            <p:cNvSpPr txBox="1"/>
            <p:nvPr/>
          </p:nvSpPr>
          <p:spPr>
            <a:xfrm>
              <a:off x="1752600" y="1219201"/>
              <a:ext cx="2133600" cy="461665"/>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mj-lt"/>
                </a:rPr>
                <a:t>Output-only</a:t>
              </a:r>
            </a:p>
          </p:txBody>
        </p:sp>
        <p:sp>
          <p:nvSpPr>
            <p:cNvPr id="69" name="Text Box 4">
              <a:extLst>
                <a:ext uri="{FF2B5EF4-FFF2-40B4-BE49-F238E27FC236}">
                  <a16:creationId xmlns:a16="http://schemas.microsoft.com/office/drawing/2014/main" id="{C68A67D8-936B-5EA6-561A-4609D40E156C}"/>
                </a:ext>
              </a:extLst>
            </p:cNvPr>
            <p:cNvSpPr txBox="1">
              <a:spLocks noChangeArrowheads="1"/>
            </p:cNvSpPr>
            <p:nvPr/>
          </p:nvSpPr>
          <p:spPr bwMode="auto">
            <a:xfrm>
              <a:off x="1828800" y="1752600"/>
              <a:ext cx="1828800" cy="73866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Print()</a:t>
              </a:r>
            </a:p>
            <a:p>
              <a:pPr>
                <a:tabLst>
                  <a:tab pos="463550" algn="l"/>
                  <a:tab pos="914400" algn="l"/>
                  <a:tab pos="1377950" algn="l"/>
                  <a:tab pos="1828800" algn="l"/>
                </a:tabLst>
              </a:pPr>
              <a:r>
                <a:rPr lang="en-US" sz="1400" dirty="0">
                  <a:solidFill>
                    <a:schemeClr val="bg1"/>
                  </a:solidFill>
                  <a:latin typeface="Consolas" pitchFamily="49" charset="0"/>
                  <a:cs typeface="Consolas" pitchFamily="49" charset="0"/>
                </a:rPr>
                <a:t>Display()</a:t>
              </a:r>
            </a:p>
            <a:p>
              <a:pPr>
                <a:tabLst>
                  <a:tab pos="463550" algn="l"/>
                  <a:tab pos="914400" algn="l"/>
                  <a:tab pos="1377950" algn="l"/>
                  <a:tab pos="1828800" algn="l"/>
                </a:tabLst>
              </a:pPr>
              <a:r>
                <a:rPr lang="en-US" sz="1400" dirty="0" err="1">
                  <a:solidFill>
                    <a:schemeClr val="bg1"/>
                  </a:solidFill>
                  <a:latin typeface="Consolas" pitchFamily="49" charset="0"/>
                  <a:cs typeface="Consolas" pitchFamily="49" charset="0"/>
                </a:rPr>
                <a:t>Gui</a:t>
              </a:r>
              <a:endParaRPr lang="en-US" sz="1400" dirty="0">
                <a:solidFill>
                  <a:schemeClr val="bg1"/>
                </a:solidFill>
                <a:latin typeface="Consolas" pitchFamily="49" charset="0"/>
                <a:cs typeface="Consolas" pitchFamily="49" charset="0"/>
              </a:endParaRPr>
            </a:p>
          </p:txBody>
        </p:sp>
        <p:pic>
          <p:nvPicPr>
            <p:cNvPr id="70" name="Graphic 69" descr="Television with solid fill">
              <a:extLst>
                <a:ext uri="{FF2B5EF4-FFF2-40B4-BE49-F238E27FC236}">
                  <a16:creationId xmlns:a16="http://schemas.microsoft.com/office/drawing/2014/main" id="{B968C0B8-580F-32DD-FD8D-EECC49F3F7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3037" y="4293489"/>
              <a:ext cx="914400" cy="914400"/>
            </a:xfrm>
            <a:prstGeom prst="rect">
              <a:avLst/>
            </a:prstGeom>
          </p:spPr>
        </p:pic>
        <p:pic>
          <p:nvPicPr>
            <p:cNvPr id="71" name="Graphic 70" descr="Document with solid fill">
              <a:extLst>
                <a:ext uri="{FF2B5EF4-FFF2-40B4-BE49-F238E27FC236}">
                  <a16:creationId xmlns:a16="http://schemas.microsoft.com/office/drawing/2014/main" id="{0C5FB977-2E17-436F-0955-34CD5BDF67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5422" y="4318541"/>
              <a:ext cx="914400" cy="914400"/>
            </a:xfrm>
            <a:prstGeom prst="rect">
              <a:avLst/>
            </a:prstGeom>
          </p:spPr>
        </p:pic>
      </p:grpSp>
    </p:spTree>
    <p:extLst>
      <p:ext uri="{BB962C8B-B14F-4D97-AF65-F5344CB8AC3E}">
        <p14:creationId xmlns:p14="http://schemas.microsoft.com/office/powerpoint/2010/main" val="2442857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1EF5-6D4E-F034-2487-EA293636DF01}"/>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3BF36471-B36D-3CA9-CAFF-F067E1D26A0E}"/>
              </a:ext>
            </a:extLst>
          </p:cNvPr>
          <p:cNvSpPr>
            <a:spLocks noGrp="1"/>
          </p:cNvSpPr>
          <p:nvPr>
            <p:ph sz="half" idx="1"/>
          </p:nvPr>
        </p:nvSpPr>
        <p:spPr>
          <a:xfrm>
            <a:off x="838200" y="1825625"/>
            <a:ext cx="3439332" cy="4351338"/>
          </a:xfrm>
        </p:spPr>
        <p:txBody>
          <a:bodyPr>
            <a:normAutofit/>
          </a:bodyPr>
          <a:lstStyle/>
          <a:p>
            <a:pPr lvl="1"/>
            <a:r>
              <a:rPr lang="en-US" dirty="0"/>
              <a:t>Arity: Taking objects (parameters, arguments)</a:t>
            </a:r>
          </a:p>
          <a:p>
            <a:pPr lvl="2"/>
            <a:r>
              <a:rPr lang="en-US" dirty="0"/>
              <a:t>Unary</a:t>
            </a:r>
          </a:p>
          <a:p>
            <a:pPr lvl="2"/>
            <a:r>
              <a:rPr lang="en-US" dirty="0"/>
              <a:t>Binary</a:t>
            </a:r>
          </a:p>
          <a:p>
            <a:pPr lvl="1"/>
            <a:r>
              <a:rPr lang="en-US" dirty="0"/>
              <a:t>Also know as preimage, or plan, or dream</a:t>
            </a:r>
          </a:p>
          <a:p>
            <a:pPr lvl="1"/>
            <a:endParaRPr lang="en-US" dirty="0"/>
          </a:p>
          <a:p>
            <a:pPr lvl="2"/>
            <a:endParaRPr lang="en-US" dirty="0"/>
          </a:p>
          <a:p>
            <a:pPr lvl="1"/>
            <a:endParaRPr lang="en-US" dirty="0"/>
          </a:p>
          <a:p>
            <a:pPr lvl="1"/>
            <a:endParaRPr lang="en-US" dirty="0"/>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63BE262-ED7B-FA9A-997F-3584F23FD5EB}"/>
                  </a:ext>
                </a:extLst>
              </p:cNvPr>
              <p:cNvSpPr>
                <a:spLocks noGrp="1"/>
              </p:cNvSpPr>
              <p:nvPr>
                <p:ph sz="half" idx="2"/>
              </p:nvPr>
            </p:nvSpPr>
            <p:spPr>
              <a:xfrm>
                <a:off x="7904136" y="1825625"/>
                <a:ext cx="3449664" cy="4351338"/>
              </a:xfrm>
            </p:spPr>
            <p:txBody>
              <a:bodyPr>
                <a:normAutofit/>
              </a:bodyPr>
              <a:lstStyle/>
              <a:p>
                <a:r>
                  <a:rPr lang="en-US" dirty="0"/>
                  <a:t>Output</a:t>
                </a:r>
              </a:p>
              <a:p>
                <a:pPr lvl="1"/>
                <a:r>
                  <a:rPr lang="en-US" dirty="0"/>
                  <a:t>Codomain vs Range</a:t>
                </a:r>
              </a:p>
              <a:p>
                <a:pPr lvl="1"/>
                <a:r>
                  <a:rPr lang="en-US" dirty="0"/>
                  <a:t>Range </a:t>
                </a:r>
                <a14:m>
                  <m:oMath xmlns:m="http://schemas.openxmlformats.org/officeDocument/2006/math">
                    <m:r>
                      <a:rPr lang="ar-AE" sz="2400" i="1" smtClean="0">
                        <a:solidFill>
                          <a:schemeClr val="tx1"/>
                        </a:solidFill>
                        <a:latin typeface="Cambria Math" panose="02040503050406030204" pitchFamily="18" charset="0"/>
                      </a:rPr>
                      <m:t>∈</m:t>
                    </m:r>
                  </m:oMath>
                </a14:m>
                <a:r>
                  <a:rPr lang="en-US" dirty="0"/>
                  <a:t> Codomain</a:t>
                </a:r>
              </a:p>
              <a:p>
                <a:pPr lvl="2"/>
                <a:r>
                  <a:rPr lang="en-US" dirty="0"/>
                  <a:t>Those members of the codomain that are actually used </a:t>
                </a:r>
              </a:p>
              <a:p>
                <a:pPr lvl="2"/>
                <a:r>
                  <a:rPr lang="en-US" dirty="0"/>
                  <a:t>Addition range</a:t>
                </a:r>
              </a:p>
              <a:p>
                <a:pPr lvl="2"/>
                <a:r>
                  <a:rPr lang="en-US" dirty="0"/>
                  <a:t>Multiplication range</a:t>
                </a:r>
              </a:p>
              <a:p>
                <a:pPr lvl="2"/>
                <a:r>
                  <a:rPr lang="en-US" dirty="0"/>
                  <a:t>Floor Ceiling</a:t>
                </a:r>
              </a:p>
              <a:p>
                <a:pPr lvl="2"/>
                <a:r>
                  <a:rPr lang="en-US" dirty="0"/>
                  <a:t>Power range</a:t>
                </a:r>
              </a:p>
              <a:p>
                <a:pPr lvl="1"/>
                <a:r>
                  <a:rPr lang="en-US" dirty="0"/>
                  <a:t>Also known as image</a:t>
                </a:r>
              </a:p>
              <a:p>
                <a:pPr lvl="1"/>
                <a:endParaRPr lang="en-US" dirty="0"/>
              </a:p>
              <a:p>
                <a:endParaRPr lang="en-US" dirty="0"/>
              </a:p>
            </p:txBody>
          </p:sp>
        </mc:Choice>
        <mc:Fallback xmlns="">
          <p:sp>
            <p:nvSpPr>
              <p:cNvPr id="4" name="Content Placeholder 3">
                <a:extLst>
                  <a:ext uri="{FF2B5EF4-FFF2-40B4-BE49-F238E27FC236}">
                    <a16:creationId xmlns:a16="http://schemas.microsoft.com/office/drawing/2014/main" id="{B63BE262-ED7B-FA9A-997F-3584F23FD5EB}"/>
                  </a:ext>
                </a:extLst>
              </p:cNvPr>
              <p:cNvSpPr>
                <a:spLocks noGrp="1" noRot="1" noChangeAspect="1" noMove="1" noResize="1" noEditPoints="1" noAdjustHandles="1" noChangeArrowheads="1" noChangeShapeType="1" noTextEdit="1"/>
              </p:cNvSpPr>
              <p:nvPr>
                <p:ph sz="half" idx="2"/>
              </p:nvPr>
            </p:nvSpPr>
            <p:spPr>
              <a:xfrm>
                <a:off x="7904136" y="1825625"/>
                <a:ext cx="3449664" cy="4351338"/>
              </a:xfrm>
              <a:blipFill>
                <a:blip r:embed="rId2"/>
                <a:stretch>
                  <a:fillRect l="-3297" t="-2326" r="-366" b="-291"/>
                </a:stretch>
              </a:blipFill>
            </p:spPr>
            <p:txBody>
              <a:bodyPr/>
              <a:lstStyle/>
              <a:p>
                <a:r>
                  <a:rPr lang="en-US">
                    <a:noFill/>
                  </a:rPr>
                  <a:t> </a:t>
                </a:r>
              </a:p>
            </p:txBody>
          </p:sp>
        </mc:Fallback>
      </mc:AlternateContent>
      <p:sp>
        <p:nvSpPr>
          <p:cNvPr id="5" name="Content Placeholder 3">
            <a:extLst>
              <a:ext uri="{FF2B5EF4-FFF2-40B4-BE49-F238E27FC236}">
                <a16:creationId xmlns:a16="http://schemas.microsoft.com/office/drawing/2014/main" id="{B866733D-30C1-79BF-BC5E-B4EA2E3A9CA7}"/>
              </a:ext>
            </a:extLst>
          </p:cNvPr>
          <p:cNvSpPr txBox="1">
            <a:spLocks/>
          </p:cNvSpPr>
          <p:nvPr/>
        </p:nvSpPr>
        <p:spPr>
          <a:xfrm>
            <a:off x="4464804" y="1825625"/>
            <a:ext cx="343933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Order Matters</a:t>
            </a:r>
          </a:p>
          <a:p>
            <a:pPr lvl="1"/>
            <a:r>
              <a:rPr lang="en-US" dirty="0"/>
              <a:t>Prefix, Postfix, Infix</a:t>
            </a:r>
          </a:p>
          <a:p>
            <a:pPr lvl="1"/>
            <a:r>
              <a:rPr lang="en-US" dirty="0"/>
              <a:t>Infix: Normal Math</a:t>
            </a:r>
          </a:p>
          <a:p>
            <a:pPr lvl="2"/>
            <a:r>
              <a:rPr lang="en-US" dirty="0"/>
              <a:t>2 plus 2</a:t>
            </a:r>
          </a:p>
          <a:p>
            <a:pPr lvl="1"/>
            <a:r>
              <a:rPr lang="en-US" dirty="0"/>
              <a:t>Prefix:</a:t>
            </a:r>
          </a:p>
          <a:p>
            <a:pPr lvl="2"/>
            <a:r>
              <a:rPr lang="en-US" dirty="0"/>
              <a:t>Add 2 to 2</a:t>
            </a:r>
          </a:p>
          <a:p>
            <a:pPr lvl="1"/>
            <a:r>
              <a:rPr lang="en-US" dirty="0"/>
              <a:t>Postfix:</a:t>
            </a:r>
          </a:p>
          <a:p>
            <a:pPr lvl="2"/>
            <a:r>
              <a:rPr lang="en-US" dirty="0"/>
              <a:t>2 &amp; 2 added together</a:t>
            </a:r>
          </a:p>
          <a:p>
            <a:r>
              <a:rPr lang="en-US" dirty="0"/>
              <a:t>Mapping</a:t>
            </a:r>
          </a:p>
          <a:p>
            <a:pPr lvl="1"/>
            <a:r>
              <a:rPr lang="en-US" dirty="0"/>
              <a:t>Onto, one-to-one</a:t>
            </a:r>
          </a:p>
          <a:p>
            <a:pPr lvl="1"/>
            <a:r>
              <a:rPr lang="en-US" dirty="0"/>
              <a:t>Map, reduce, filter</a:t>
            </a:r>
          </a:p>
          <a:p>
            <a:endParaRPr lang="en-US" dirty="0"/>
          </a:p>
          <a:p>
            <a:endParaRPr lang="en-US" dirty="0"/>
          </a:p>
        </p:txBody>
      </p:sp>
      <p:sp>
        <p:nvSpPr>
          <p:cNvPr id="7" name="TextBox 6">
            <a:extLst>
              <a:ext uri="{FF2B5EF4-FFF2-40B4-BE49-F238E27FC236}">
                <a16:creationId xmlns:a16="http://schemas.microsoft.com/office/drawing/2014/main" id="{DAFF6DAC-0414-409D-DE8F-D7964EEA0977}"/>
              </a:ext>
            </a:extLst>
          </p:cNvPr>
          <p:cNvSpPr txBox="1"/>
          <p:nvPr/>
        </p:nvSpPr>
        <p:spPr>
          <a:xfrm>
            <a:off x="838200" y="1179294"/>
            <a:ext cx="6096000" cy="646331"/>
          </a:xfrm>
          <a:prstGeom prst="rect">
            <a:avLst/>
          </a:prstGeom>
          <a:noFill/>
        </p:spPr>
        <p:txBody>
          <a:bodyPr wrap="square">
            <a:spAutoFit/>
          </a:bodyPr>
          <a:lstStyle/>
          <a:p>
            <a:r>
              <a:rPr lang="en-US" dirty="0"/>
              <a:t>Simplest form: An object that takes objects and gives other objects</a:t>
            </a:r>
          </a:p>
        </p:txBody>
      </p:sp>
    </p:spTree>
    <p:extLst>
      <p:ext uri="{BB962C8B-B14F-4D97-AF65-F5344CB8AC3E}">
        <p14:creationId xmlns:p14="http://schemas.microsoft.com/office/powerpoint/2010/main" val="380909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Function Classification"/>
          <p:cNvSpPr txBox="1">
            <a:spLocks noGrp="1"/>
          </p:cNvSpPr>
          <p:nvPr>
            <p:ph type="title"/>
          </p:nvPr>
        </p:nvSpPr>
        <p:spPr>
          <a:prstGeom prst="rect">
            <a:avLst/>
          </a:prstGeom>
        </p:spPr>
        <p:txBody>
          <a:bodyPr/>
          <a:lstStyle/>
          <a:p>
            <a:r>
              <a:rPr dirty="0"/>
              <a:t>Function Classification</a:t>
            </a:r>
          </a:p>
        </p:txBody>
      </p:sp>
      <p:sp>
        <p:nvSpPr>
          <p:cNvPr id="397" name="onto…"/>
          <p:cNvSpPr txBox="1"/>
          <p:nvPr/>
        </p:nvSpPr>
        <p:spPr>
          <a:xfrm>
            <a:off x="646111" y="3889138"/>
            <a:ext cx="3426881" cy="1918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482185" indent="-482185">
              <a:buSzPct val="100000"/>
              <a:buAutoNum type="alphaUcPeriod"/>
            </a:pPr>
            <a:r>
              <a:rPr sz="2000" dirty="0"/>
              <a:t>onto</a:t>
            </a:r>
            <a:endParaRPr lang="en-US" sz="2000" dirty="0"/>
          </a:p>
          <a:p>
            <a:pPr marL="482185" indent="-482185">
              <a:buSzPct val="100000"/>
              <a:buAutoNum type="alphaUcPeriod"/>
            </a:pPr>
            <a:r>
              <a:rPr lang="en-US" sz="2000" dirty="0"/>
              <a:t>one-to-one</a:t>
            </a:r>
            <a:endParaRPr sz="2000" dirty="0"/>
          </a:p>
          <a:p>
            <a:pPr marL="482185" indent="-482185">
              <a:buSzPct val="100000"/>
              <a:buAutoNum type="alphaUcPeriod"/>
            </a:pPr>
            <a:r>
              <a:rPr sz="2000" dirty="0"/>
              <a:t>injection</a:t>
            </a:r>
          </a:p>
          <a:p>
            <a:pPr marL="482185" indent="-482185">
              <a:buSzPct val="100000"/>
              <a:buAutoNum type="alphaUcPeriod"/>
            </a:pPr>
            <a:r>
              <a:rPr sz="2000" dirty="0"/>
              <a:t>bijection</a:t>
            </a:r>
          </a:p>
          <a:p>
            <a:pPr marL="482185" indent="-482185">
              <a:buSzPct val="100000"/>
              <a:buAutoNum type="alphaUcPeriod"/>
            </a:pPr>
            <a:r>
              <a:rPr sz="2000" dirty="0"/>
              <a:t>surjection</a:t>
            </a:r>
          </a:p>
          <a:p>
            <a:pPr marL="482185" indent="-482185">
              <a:buSzPct val="100000"/>
              <a:buAutoNum type="alphaUcPeriod"/>
            </a:pPr>
            <a:r>
              <a:rPr sz="2000" dirty="0"/>
              <a:t>not a function</a:t>
            </a:r>
          </a:p>
        </p:txBody>
      </p:sp>
      <mc:AlternateContent xmlns:mc="http://schemas.openxmlformats.org/markup-compatibility/2006" xmlns:a14="http://schemas.microsoft.com/office/drawing/2010/main">
        <mc:Choice Requires="a14">
          <p:sp>
            <p:nvSpPr>
              <p:cNvPr id="398" name="Equation"/>
              <p:cNvSpPr txBox="1"/>
              <p:nvPr/>
            </p:nvSpPr>
            <p:spPr>
              <a:xfrm>
                <a:off x="646111" y="1906199"/>
                <a:ext cx="2582054" cy="41120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672" i="1" smtClean="0">
                          <a:solidFill>
                            <a:schemeClr val="tx1"/>
                          </a:solidFill>
                          <a:latin typeface="Cambria Math" panose="02040503050406030204" pitchFamily="18" charset="0"/>
                        </a:rPr>
                        <m:t>𝐹</m:t>
                      </m:r>
                      <m:r>
                        <a:rPr lang="ar-AE" sz="2672" i="1" smtClean="0">
                          <a:solidFill>
                            <a:schemeClr val="tx1"/>
                          </a:solidFill>
                          <a:latin typeface="Cambria Math" panose="02040503050406030204" pitchFamily="18" charset="0"/>
                        </a:rPr>
                        <m:t>(</m:t>
                      </m:r>
                      <m:r>
                        <a:rPr lang="ar-AE" sz="2672" i="1" smtClean="0">
                          <a:solidFill>
                            <a:schemeClr val="tx1"/>
                          </a:solidFill>
                          <a:latin typeface="Cambria Math" panose="02040503050406030204" pitchFamily="18" charset="0"/>
                        </a:rPr>
                        <m:t>𝑥</m:t>
                      </m:r>
                      <m:r>
                        <a:rPr lang="ar-AE" sz="2672" i="1" smtClean="0">
                          <a:solidFill>
                            <a:schemeClr val="tx1"/>
                          </a:solidFill>
                          <a:latin typeface="Cambria Math" panose="02040503050406030204" pitchFamily="18" charset="0"/>
                        </a:rPr>
                        <m:t>)=</m:t>
                      </m:r>
                      <m:sSup>
                        <m:sSupPr>
                          <m:ctrlPr>
                            <a:rPr lang="ar-AE" sz="2672" i="1">
                              <a:solidFill>
                                <a:schemeClr val="tx1"/>
                              </a:solidFill>
                              <a:latin typeface="Cambria Math" panose="02040503050406030204" pitchFamily="18" charset="0"/>
                            </a:rPr>
                          </m:ctrlPr>
                        </m:sSupPr>
                        <m:e>
                          <m:r>
                            <a:rPr lang="ar-AE" sz="2672" i="1">
                              <a:solidFill>
                                <a:schemeClr val="tx1"/>
                              </a:solidFill>
                              <a:latin typeface="Cambria Math" panose="02040503050406030204" pitchFamily="18" charset="0"/>
                            </a:rPr>
                            <m:t>𝑥</m:t>
                          </m:r>
                        </m:e>
                        <m:sup>
                          <m:r>
                            <a:rPr lang="ar-AE" sz="2672" i="1">
                              <a:solidFill>
                                <a:schemeClr val="tx1"/>
                              </a:solidFill>
                              <a:latin typeface="Cambria Math" panose="02040503050406030204" pitchFamily="18" charset="0"/>
                            </a:rPr>
                            <m:t>2</m:t>
                          </m:r>
                        </m:sup>
                      </m:sSup>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𝑥</m:t>
                      </m:r>
                      <m:r>
                        <a:rPr lang="ar-AE" sz="2672" i="1">
                          <a:solidFill>
                            <a:schemeClr val="tx1"/>
                          </a:solidFill>
                          <a:latin typeface="Cambria Math" panose="02040503050406030204" pitchFamily="18" charset="0"/>
                        </a:rPr>
                        <m:t>∈</m:t>
                      </m:r>
                      <m:r>
                        <a:rPr lang="ar-AE" sz="2672" i="1">
                          <a:solidFill>
                            <a:schemeClr val="tx1"/>
                          </a:solidFill>
                          <a:latin typeface="Cambria Math" panose="02040503050406030204" pitchFamily="18" charset="0"/>
                        </a:rPr>
                        <m:t>ℝ</m:t>
                      </m:r>
                    </m:oMath>
                  </m:oMathPara>
                </a14:m>
                <a:endParaRPr lang="ar-AE" sz="2672" dirty="0">
                  <a:solidFill>
                    <a:schemeClr val="tx1"/>
                  </a:solidFill>
                </a:endParaRPr>
              </a:p>
            </p:txBody>
          </p:sp>
        </mc:Choice>
        <mc:Fallback xmlns="">
          <p:sp>
            <p:nvSpPr>
              <p:cNvPr id="398" name="Equation"/>
              <p:cNvSpPr txBox="1">
                <a:spLocks noRot="1" noChangeAspect="1" noMove="1" noResize="1" noEditPoints="1" noAdjustHandles="1" noChangeArrowheads="1" noChangeShapeType="1" noTextEdit="1"/>
              </p:cNvSpPr>
              <p:nvPr/>
            </p:nvSpPr>
            <p:spPr>
              <a:xfrm>
                <a:off x="646111" y="1906199"/>
                <a:ext cx="2582054" cy="411203"/>
              </a:xfrm>
              <a:prstGeom prst="rect">
                <a:avLst/>
              </a:prstGeom>
              <a:blipFill>
                <a:blip r:embed="rId2"/>
                <a:stretch>
                  <a:fillRect l="-1951" t="-24242" r="-9268" b="-48485"/>
                </a:stretch>
              </a:blipFill>
              <a:ln w="12700">
                <a:miter lim="400000"/>
              </a:ln>
            </p:spPr>
            <p:txBody>
              <a:bodyPr/>
              <a:lstStyle/>
              <a:p>
                <a:r>
                  <a:rPr lang="en-US">
                    <a:noFill/>
                  </a:rPr>
                  <a:t> </a:t>
                </a:r>
              </a:p>
            </p:txBody>
          </p:sp>
        </mc:Fallback>
      </mc:AlternateContent>
      <p:sp>
        <p:nvSpPr>
          <p:cNvPr id="400" name="Select all that apply."/>
          <p:cNvSpPr txBox="1"/>
          <p:nvPr/>
        </p:nvSpPr>
        <p:spPr>
          <a:xfrm>
            <a:off x="646111" y="3321955"/>
            <a:ext cx="261610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Select all that apply.</a:t>
            </a:r>
          </a:p>
        </p:txBody>
      </p:sp>
      <p:sp>
        <p:nvSpPr>
          <p:cNvPr id="7" name="TextBox 6">
            <a:extLst>
              <a:ext uri="{FF2B5EF4-FFF2-40B4-BE49-F238E27FC236}">
                <a16:creationId xmlns:a16="http://schemas.microsoft.com/office/drawing/2014/main" id="{3EA50387-E05D-ED66-1C38-E623254DDE76}"/>
              </a:ext>
            </a:extLst>
          </p:cNvPr>
          <p:cNvSpPr txBox="1"/>
          <p:nvPr/>
        </p:nvSpPr>
        <p:spPr>
          <a:xfrm>
            <a:off x="7131560" y="5573302"/>
            <a:ext cx="1452642" cy="369332"/>
          </a:xfrm>
          <a:prstGeom prst="rect">
            <a:avLst/>
          </a:prstGeom>
          <a:noFill/>
        </p:spPr>
        <p:txBody>
          <a:bodyPr wrap="none" rtlCol="0">
            <a:spAutoFit/>
          </a:bodyPr>
          <a:lstStyle/>
          <a:p>
            <a:r>
              <a:rPr lang="en-US" dirty="0"/>
              <a:t>one-to-one</a:t>
            </a:r>
          </a:p>
        </p:txBody>
      </p:sp>
      <p:sp>
        <p:nvSpPr>
          <p:cNvPr id="8" name="TextBox 7">
            <a:extLst>
              <a:ext uri="{FF2B5EF4-FFF2-40B4-BE49-F238E27FC236}">
                <a16:creationId xmlns:a16="http://schemas.microsoft.com/office/drawing/2014/main" id="{6E4AB4CA-9DE9-652F-3C62-4B9984BB2C76}"/>
              </a:ext>
            </a:extLst>
          </p:cNvPr>
          <p:cNvSpPr txBox="1"/>
          <p:nvPr/>
        </p:nvSpPr>
        <p:spPr>
          <a:xfrm>
            <a:off x="9062770" y="5573302"/>
            <a:ext cx="705642" cy="369332"/>
          </a:xfrm>
          <a:prstGeom prst="rect">
            <a:avLst/>
          </a:prstGeom>
          <a:noFill/>
        </p:spPr>
        <p:txBody>
          <a:bodyPr wrap="none" rtlCol="0">
            <a:spAutoFit/>
          </a:bodyPr>
          <a:lstStyle/>
          <a:p>
            <a:r>
              <a:rPr lang="en-US" dirty="0"/>
              <a:t>onto</a:t>
            </a:r>
          </a:p>
        </p:txBody>
      </p:sp>
      <p:sp>
        <p:nvSpPr>
          <p:cNvPr id="9" name="TextBox 8">
            <a:extLst>
              <a:ext uri="{FF2B5EF4-FFF2-40B4-BE49-F238E27FC236}">
                <a16:creationId xmlns:a16="http://schemas.microsoft.com/office/drawing/2014/main" id="{C25A928E-6359-7AE0-02D3-C1654465BAFC}"/>
              </a:ext>
            </a:extLst>
          </p:cNvPr>
          <p:cNvSpPr txBox="1"/>
          <p:nvPr/>
        </p:nvSpPr>
        <p:spPr>
          <a:xfrm>
            <a:off x="10246980" y="5619468"/>
            <a:ext cx="2108269" cy="646331"/>
          </a:xfrm>
          <a:prstGeom prst="rect">
            <a:avLst/>
          </a:prstGeom>
          <a:noFill/>
        </p:spPr>
        <p:txBody>
          <a:bodyPr wrap="none" rtlCol="0">
            <a:spAutoFit/>
          </a:bodyPr>
          <a:lstStyle/>
          <a:p>
            <a:r>
              <a:rPr lang="en-US" dirty="0"/>
              <a:t>both one-to-one </a:t>
            </a:r>
          </a:p>
          <a:p>
            <a:r>
              <a:rPr lang="en-US" dirty="0"/>
              <a:t>and onto</a:t>
            </a:r>
          </a:p>
        </p:txBody>
      </p:sp>
      <p:sp>
        <p:nvSpPr>
          <p:cNvPr id="2" name="TextBox 1">
            <a:extLst>
              <a:ext uri="{FF2B5EF4-FFF2-40B4-BE49-F238E27FC236}">
                <a16:creationId xmlns:a16="http://schemas.microsoft.com/office/drawing/2014/main" id="{2E8990A8-E228-EE26-2550-D8ECDE9AE46C}"/>
              </a:ext>
            </a:extLst>
          </p:cNvPr>
          <p:cNvSpPr txBox="1"/>
          <p:nvPr/>
        </p:nvSpPr>
        <p:spPr>
          <a:xfrm>
            <a:off x="624567" y="2635012"/>
            <a:ext cx="4309193" cy="369332"/>
          </a:xfrm>
          <a:prstGeom prst="rect">
            <a:avLst/>
          </a:prstGeom>
          <a:noFill/>
        </p:spPr>
        <p:txBody>
          <a:bodyPr wrap="none" rtlCol="0">
            <a:spAutoFit/>
          </a:bodyPr>
          <a:lstStyle/>
          <a:p>
            <a:r>
              <a:rPr lang="en-US" dirty="0"/>
              <a:t>What is the codomain? Does it matter?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1C424D-8366-1BBE-283D-8F04B9332C04}"/>
                  </a:ext>
                </a:extLst>
              </p:cNvPr>
              <p:cNvSpPr txBox="1"/>
              <p:nvPr/>
            </p:nvSpPr>
            <p:spPr>
              <a:xfrm>
                <a:off x="7297695" y="6378445"/>
                <a:ext cx="927243" cy="369332"/>
              </a:xfrm>
              <a:prstGeom prst="rect">
                <a:avLst/>
              </a:prstGeom>
              <a:noFill/>
            </p:spPr>
            <p:txBody>
              <a:bodyPr wrap="square">
                <a:spAutoFit/>
              </a:bodyPr>
              <a:lstStyle/>
              <a:p>
                <a:r>
                  <a:rPr lang="en-US" sz="1800" b="0" dirty="0"/>
                  <a:t>A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𝐵</m:t>
                    </m:r>
                  </m:oMath>
                </a14:m>
                <a:endParaRPr lang="en-US" sz="1800" dirty="0"/>
              </a:p>
            </p:txBody>
          </p:sp>
        </mc:Choice>
        <mc:Fallback xmlns="">
          <p:sp>
            <p:nvSpPr>
              <p:cNvPr id="4" name="TextBox 3">
                <a:extLst>
                  <a:ext uri="{FF2B5EF4-FFF2-40B4-BE49-F238E27FC236}">
                    <a16:creationId xmlns:a16="http://schemas.microsoft.com/office/drawing/2014/main" id="{2B1C424D-8366-1BBE-283D-8F04B9332C04}"/>
                  </a:ext>
                </a:extLst>
              </p:cNvPr>
              <p:cNvSpPr txBox="1">
                <a:spLocks noRot="1" noChangeAspect="1" noMove="1" noResize="1" noEditPoints="1" noAdjustHandles="1" noChangeArrowheads="1" noChangeShapeType="1" noTextEdit="1"/>
              </p:cNvSpPr>
              <p:nvPr/>
            </p:nvSpPr>
            <p:spPr>
              <a:xfrm>
                <a:off x="7297695" y="6378445"/>
                <a:ext cx="927243" cy="369332"/>
              </a:xfrm>
              <a:prstGeom prst="rect">
                <a:avLst/>
              </a:prstGeom>
              <a:blipFill>
                <a:blip r:embed="rId3"/>
                <a:stretch>
                  <a:fillRect l="-5405"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BFA515-A360-0E86-0D65-5868D0777DF3}"/>
                  </a:ext>
                </a:extLst>
              </p:cNvPr>
              <p:cNvSpPr txBox="1"/>
              <p:nvPr/>
            </p:nvSpPr>
            <p:spPr>
              <a:xfrm>
                <a:off x="5617089" y="6378445"/>
                <a:ext cx="9578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r>
                        <a:rPr lang="en-US" sz="1800" b="0" i="1" smtClean="0">
                          <a:latin typeface="Cambria Math" panose="02040503050406030204" pitchFamily="18" charset="0"/>
                        </a:rPr>
                        <m:t>𝐵</m:t>
                      </m:r>
                    </m:oMath>
                  </m:oMathPara>
                </a14:m>
                <a:endParaRPr lang="en-US" sz="1800" dirty="0"/>
              </a:p>
            </p:txBody>
          </p:sp>
        </mc:Choice>
        <mc:Fallback xmlns="">
          <p:sp>
            <p:nvSpPr>
              <p:cNvPr id="6" name="TextBox 5">
                <a:extLst>
                  <a:ext uri="{FF2B5EF4-FFF2-40B4-BE49-F238E27FC236}">
                    <a16:creationId xmlns:a16="http://schemas.microsoft.com/office/drawing/2014/main" id="{BDBFA515-A360-0E86-0D65-5868D0777DF3}"/>
                  </a:ext>
                </a:extLst>
              </p:cNvPr>
              <p:cNvSpPr txBox="1">
                <a:spLocks noRot="1" noChangeAspect="1" noMove="1" noResize="1" noEditPoints="1" noAdjustHandles="1" noChangeArrowheads="1" noChangeShapeType="1" noTextEdit="1"/>
              </p:cNvSpPr>
              <p:nvPr/>
            </p:nvSpPr>
            <p:spPr>
              <a:xfrm>
                <a:off x="5617089" y="6378445"/>
                <a:ext cx="9578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1795F6-7DE1-8E84-EFF1-236C8B94F4EF}"/>
                  </a:ext>
                </a:extLst>
              </p:cNvPr>
              <p:cNvSpPr txBox="1"/>
              <p:nvPr/>
            </p:nvSpPr>
            <p:spPr>
              <a:xfrm>
                <a:off x="8853755" y="6378445"/>
                <a:ext cx="8339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r>
                        <a:rPr lang="en-US" sz="1800" b="0" i="1" smtClean="0">
                          <a:latin typeface="Cambria Math" panose="02040503050406030204" pitchFamily="18" charset="0"/>
                        </a:rPr>
                        <m:t>𝐵</m:t>
                      </m:r>
                    </m:oMath>
                  </m:oMathPara>
                </a14:m>
                <a:endParaRPr lang="en-US" sz="1800" dirty="0"/>
              </a:p>
            </p:txBody>
          </p:sp>
        </mc:Choice>
        <mc:Fallback xmlns="">
          <p:sp>
            <p:nvSpPr>
              <p:cNvPr id="11" name="TextBox 10">
                <a:extLst>
                  <a:ext uri="{FF2B5EF4-FFF2-40B4-BE49-F238E27FC236}">
                    <a16:creationId xmlns:a16="http://schemas.microsoft.com/office/drawing/2014/main" id="{551795F6-7DE1-8E84-EFF1-236C8B94F4EF}"/>
                  </a:ext>
                </a:extLst>
              </p:cNvPr>
              <p:cNvSpPr txBox="1">
                <a:spLocks noRot="1" noChangeAspect="1" noMove="1" noResize="1" noEditPoints="1" noAdjustHandles="1" noChangeArrowheads="1" noChangeShapeType="1" noTextEdit="1"/>
              </p:cNvSpPr>
              <p:nvPr/>
            </p:nvSpPr>
            <p:spPr>
              <a:xfrm>
                <a:off x="8853755" y="6378445"/>
                <a:ext cx="833999" cy="369332"/>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AFF0655-35B0-084C-878E-0304CF5FD5DC}"/>
              </a:ext>
            </a:extLst>
          </p:cNvPr>
          <p:cNvSpPr txBox="1"/>
          <p:nvPr/>
        </p:nvSpPr>
        <p:spPr>
          <a:xfrm>
            <a:off x="10166322" y="6211669"/>
            <a:ext cx="1903288" cy="646331"/>
          </a:xfrm>
          <a:prstGeom prst="rect">
            <a:avLst/>
          </a:prstGeom>
          <a:noFill/>
        </p:spPr>
        <p:txBody>
          <a:bodyPr wrap="square">
            <a:spAutoFit/>
          </a:bodyPr>
          <a:lstStyle/>
          <a:p>
            <a:r>
              <a:rPr lang="en-US" dirty="0"/>
              <a:t>A = B if and only if A ⊆ B and B ⊆ A </a:t>
            </a:r>
          </a:p>
        </p:txBody>
      </p:sp>
      <p:pic>
        <p:nvPicPr>
          <p:cNvPr id="14" name="Image" descr="Image">
            <a:extLst>
              <a:ext uri="{FF2B5EF4-FFF2-40B4-BE49-F238E27FC236}">
                <a16:creationId xmlns:a16="http://schemas.microsoft.com/office/drawing/2014/main" id="{DB7A2EA2-74F2-AE94-30EC-17395B27F40C}"/>
              </a:ext>
            </a:extLst>
          </p:cNvPr>
          <p:cNvPicPr>
            <a:picLocks noChangeAspect="1"/>
          </p:cNvPicPr>
          <p:nvPr/>
        </p:nvPicPr>
        <p:blipFill>
          <a:blip r:embed="rId6"/>
          <a:stretch>
            <a:fillRect/>
          </a:stretch>
        </p:blipFill>
        <p:spPr>
          <a:xfrm>
            <a:off x="4072992" y="3196865"/>
            <a:ext cx="7867857" cy="2328968"/>
          </a:xfrm>
          <a:prstGeom prst="rect">
            <a:avLst/>
          </a:prstGeom>
          <a:ln w="12700">
            <a:miter lim="400000"/>
          </a:ln>
        </p:spPr>
      </p:pic>
    </p:spTree>
    <p:extLst>
      <p:ext uri="{BB962C8B-B14F-4D97-AF65-F5344CB8AC3E}">
        <p14:creationId xmlns:p14="http://schemas.microsoft.com/office/powerpoint/2010/main" val="265321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97">
                                            <p:txEl>
                                              <p:pRg st="0" end="0"/>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397">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68</TotalTime>
  <Words>3062</Words>
  <Application>Microsoft Macintosh PowerPoint</Application>
  <PresentationFormat>Widescreen</PresentationFormat>
  <Paragraphs>390</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Consolas</vt:lpstr>
      <vt:lpstr>Courier New</vt:lpstr>
      <vt:lpstr>Office Theme</vt:lpstr>
      <vt:lpstr>PowerPoint Presentation</vt:lpstr>
      <vt:lpstr>CSE 280 Discrete Mathematics</vt:lpstr>
      <vt:lpstr>Functions</vt:lpstr>
      <vt:lpstr>Functions </vt:lpstr>
      <vt:lpstr>Floor and Ceiling</vt:lpstr>
      <vt:lpstr>What is a function?</vt:lpstr>
      <vt:lpstr>PowerPoint Presentation</vt:lpstr>
      <vt:lpstr>What is a function?</vt:lpstr>
      <vt:lpstr>Function Classification</vt:lpstr>
      <vt:lpstr>Function Classification</vt:lpstr>
      <vt:lpstr>Inverse of a Function</vt:lpstr>
      <vt:lpstr>Problem Sets</vt:lpstr>
      <vt:lpstr>4.3.2</vt:lpstr>
      <vt:lpstr>4.3.2</vt:lpstr>
      <vt:lpstr>4.4.2 a-d</vt:lpstr>
      <vt:lpstr>4.4.2 a-d</vt:lpstr>
      <vt:lpstr>Example 4.4.1: Encrypting messages.  </vt:lpstr>
      <vt:lpstr>FoG: F of G: Function Composition</vt:lpstr>
      <vt:lpstr>Function Composition</vt:lpstr>
      <vt:lpstr>Practice</vt:lpstr>
      <vt:lpstr>4.5.2 a-e </vt:lpstr>
      <vt:lpstr>4.5.2 a-e </vt:lpstr>
      <vt:lpstr>4.5.8 a,c </vt:lpstr>
      <vt:lpstr>4.5.8 a,c </vt:lpstr>
      <vt:lpstr>Function Composition</vt:lpstr>
      <vt:lpstr>PowerPoint Presentation</vt:lpstr>
      <vt:lpstr>Exponents and Logarithms</vt:lpstr>
      <vt:lpstr>Exponents and Logarithms</vt:lpstr>
      <vt:lpstr>Exponents and Logarithms</vt:lpstr>
      <vt:lpstr>Exponents and Logarithms</vt:lpstr>
      <vt:lpstr>PowerPoint Presentation</vt:lpstr>
      <vt:lpstr>4.6.1 </vt:lpstr>
      <vt:lpstr>PowerPoint Presentation</vt:lpstr>
      <vt:lpstr>4.6.2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1</cp:revision>
  <dcterms:created xsi:type="dcterms:W3CDTF">2023-10-02T16:05:15Z</dcterms:created>
  <dcterms:modified xsi:type="dcterms:W3CDTF">2023-10-04T14:49:10Z</dcterms:modified>
</cp:coreProperties>
</file>